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diagrams/data2.xml" ContentType="application/vnd.openxmlformats-officedocument.drawingml.diagramData+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diagrams/data5.xml" ContentType="application/vnd.openxmlformats-officedocument.drawingml.diagramData+xml"/>
  <Override PartName="/ppt/diagrams/data3.xml" ContentType="application/vnd.openxmlformats-officedocument.drawingml.diagramData+xml"/>
  <Override PartName="/ppt/diagrams/data8.xml" ContentType="application/vnd.openxmlformats-officedocument.drawingml.diagramData+xml"/>
  <Override PartName="/ppt/diagrams/data1.xml" ContentType="application/vnd.openxmlformats-officedocument.drawingml.diagramData+xml"/>
  <Override PartName="/ppt/diagrams/data4.xml" ContentType="application/vnd.openxmlformats-officedocument.drawingml.diagramData+xml"/>
  <Override PartName="/ppt/diagrams/data6.xml" ContentType="application/vnd.openxmlformats-officedocument.drawingml.diagramData+xml"/>
  <Override PartName="/ppt/diagrams/data7.xml" ContentType="application/vnd.openxmlformats-officedocument.drawingml.diagramData+xml"/>
  <Override PartName="/ppt/diagrams/data9.xml" ContentType="application/vnd.openxmlformats-officedocument.drawingml.diagramData+xml"/>
  <Override PartName="/ppt/diagrams/data10.xml" ContentType="application/vnd.openxmlformats-officedocument.drawingml.diagramData+xml"/>
  <Override PartName="/ppt/diagrams/data11.xml" ContentType="application/vnd.openxmlformats-officedocument.drawingml.diagramData+xml"/>
  <Override PartName="/ppt/presentation.xml" ContentType="application/vnd.openxmlformats-officedocument.presentationml.presentation.main+xml"/>
  <Override PartName="/ppt/notesSlides/notesSlide3.xml" ContentType="application/vnd.openxmlformats-officedocument.presentationml.notesSlide+xml"/>
  <Override PartName="/ppt/notesSlides/notesSlide5.xml" ContentType="application/vnd.openxmlformats-officedocument.presentationml.notesSlide+xml"/>
  <Override PartName="/ppt/slideMasters/slideMaster1.xml" ContentType="application/vnd.openxmlformats-officedocument.presentationml.slideMaster+xml"/>
  <Override PartName="/ppt/notesSlides/notesSlide2.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notesSlides/notesSlide6.xml" ContentType="application/vnd.openxmlformats-officedocument.presentationml.notes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7.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theme/theme1.xml" ContentType="application/vnd.openxmlformats-officedocument.theme+xml"/>
  <Override PartName="/ppt/theme/theme2.xml" ContentType="application/vnd.openxmlformats-officedocument.theme+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quickStyle1.xml" ContentType="application/vnd.openxmlformats-officedocument.drawingml.diagramStyle+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colors1.xml" ContentType="application/vnd.openxmlformats-officedocument.drawingml.diagramColors+xml"/>
  <Override PartName="/ppt/diagrams/drawing1.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layout4.xml" ContentType="application/vnd.openxmlformats-officedocument.drawingml.diagramLayout+xml"/>
  <Override PartName="/ppt/diagrams/colors4.xml" ContentType="application/vnd.openxmlformats-officedocument.drawingml.diagramColors+xml"/>
  <Override PartName="/ppt/diagrams/drawing4.xml" ContentType="application/vnd.ms-office.drawingml.diagramDrawing+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layout6.xml" ContentType="application/vnd.openxmlformats-officedocument.drawingml.diagramLayout+xml"/>
  <Override PartName="/ppt/diagrams/quickStyle6.xml" ContentType="application/vnd.openxmlformats-officedocument.drawingml.diagramStyle+xml"/>
  <Override PartName="/ppt/diagrams/quickStyle4.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layout1.xml" ContentType="application/vnd.openxmlformats-officedocument.drawingml.diagramLayout+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Masters/notesMaster1.xml" ContentType="application/vnd.openxmlformats-officedocument.presentationml.notesMaster+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68" r:id="rId5"/>
    <p:sldId id="259" r:id="rId6"/>
    <p:sldId id="260" r:id="rId7"/>
    <p:sldId id="261" r:id="rId8"/>
    <p:sldId id="262" r:id="rId9"/>
    <p:sldId id="263" r:id="rId10"/>
    <p:sldId id="264" r:id="rId11"/>
    <p:sldId id="266" r:id="rId12"/>
    <p:sldId id="26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441" autoAdjust="0"/>
  </p:normalViewPr>
  <p:slideViewPr>
    <p:cSldViewPr snapToGrid="0" snapToObjects="1">
      <p:cViewPr varScale="1">
        <p:scale>
          <a:sx n="100" d="100"/>
          <a:sy n="100" d="100"/>
        </p:scale>
        <p:origin x="1272" y="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52E6C6-3D03-49E7-B76D-084B3697F540}"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6C8FCC2E-6175-48D7-98CD-5D54FD02494B}">
      <dgm:prSet/>
      <dgm:spPr/>
      <dgm:t>
        <a:bodyPr/>
        <a:lstStyle/>
        <a:p>
          <a:r>
            <a:rPr lang="en-US"/>
            <a:t>The 2026 Medicare Physician Fee Schedule (PFS) Proposed Rule updates telehealth policy.</a:t>
          </a:r>
        </a:p>
      </dgm:t>
    </dgm:pt>
    <dgm:pt modelId="{AFC38D65-7E88-424D-AA4A-35B6A5A918AC}" type="parTrans" cxnId="{2B63A807-350A-485A-896B-55F43C9231F0}">
      <dgm:prSet/>
      <dgm:spPr/>
      <dgm:t>
        <a:bodyPr/>
        <a:lstStyle/>
        <a:p>
          <a:endParaRPr lang="en-US"/>
        </a:p>
      </dgm:t>
    </dgm:pt>
    <dgm:pt modelId="{117577A2-FC67-484D-8C98-94EFE0764CAB}" type="sibTrans" cxnId="{2B63A807-350A-485A-896B-55F43C9231F0}">
      <dgm:prSet/>
      <dgm:spPr/>
      <dgm:t>
        <a:bodyPr/>
        <a:lstStyle/>
        <a:p>
          <a:endParaRPr lang="en-US"/>
        </a:p>
      </dgm:t>
    </dgm:pt>
    <dgm:pt modelId="{FC3CC1CA-A80B-42E1-85D0-DD23E3F2FD7A}">
      <dgm:prSet/>
      <dgm:spPr/>
      <dgm:t>
        <a:bodyPr/>
        <a:lstStyle/>
        <a:p>
          <a:r>
            <a:rPr lang="en-US"/>
            <a:t>Focus: maintain pandemic-era flexibilities and streamline supervision.</a:t>
          </a:r>
        </a:p>
      </dgm:t>
    </dgm:pt>
    <dgm:pt modelId="{B6122ABC-4AD5-4270-B329-C54055AABBFE}" type="parTrans" cxnId="{8F1AAE2C-9C8F-4CCC-B3B5-CEBF5A66E21C}">
      <dgm:prSet/>
      <dgm:spPr/>
      <dgm:t>
        <a:bodyPr/>
        <a:lstStyle/>
        <a:p>
          <a:endParaRPr lang="en-US"/>
        </a:p>
      </dgm:t>
    </dgm:pt>
    <dgm:pt modelId="{98CD8573-8D27-4F8E-ADA0-5493EBE3C10F}" type="sibTrans" cxnId="{8F1AAE2C-9C8F-4CCC-B3B5-CEBF5A66E21C}">
      <dgm:prSet/>
      <dgm:spPr/>
      <dgm:t>
        <a:bodyPr/>
        <a:lstStyle/>
        <a:p>
          <a:endParaRPr lang="en-US"/>
        </a:p>
      </dgm:t>
    </dgm:pt>
    <dgm:pt modelId="{2BE21727-19F0-4F93-83AF-5CF4CB38BA91}">
      <dgm:prSet/>
      <dgm:spPr/>
      <dgm:t>
        <a:bodyPr/>
        <a:lstStyle/>
        <a:p>
          <a:r>
            <a:rPr lang="en-US" dirty="0"/>
            <a:t>Key impact: improves access for rural population.</a:t>
          </a:r>
        </a:p>
      </dgm:t>
    </dgm:pt>
    <dgm:pt modelId="{AFDE113B-8710-458E-A637-C5D685E3205D}" type="parTrans" cxnId="{58D3EE37-8BB4-4242-8FE1-2ED9653DF31B}">
      <dgm:prSet/>
      <dgm:spPr/>
      <dgm:t>
        <a:bodyPr/>
        <a:lstStyle/>
        <a:p>
          <a:endParaRPr lang="en-US"/>
        </a:p>
      </dgm:t>
    </dgm:pt>
    <dgm:pt modelId="{0682BA0C-1398-4D09-9932-9F229CAA6E87}" type="sibTrans" cxnId="{58D3EE37-8BB4-4242-8FE1-2ED9653DF31B}">
      <dgm:prSet/>
      <dgm:spPr/>
      <dgm:t>
        <a:bodyPr/>
        <a:lstStyle/>
        <a:p>
          <a:endParaRPr lang="en-US"/>
        </a:p>
      </dgm:t>
    </dgm:pt>
    <dgm:pt modelId="{91AE6EB2-9414-4552-BB8A-CA44885922E9}" type="pres">
      <dgm:prSet presAssocID="{E152E6C6-3D03-49E7-B76D-084B3697F540}" presName="linear" presStyleCnt="0">
        <dgm:presLayoutVars>
          <dgm:animLvl val="lvl"/>
          <dgm:resizeHandles val="exact"/>
        </dgm:presLayoutVars>
      </dgm:prSet>
      <dgm:spPr/>
    </dgm:pt>
    <dgm:pt modelId="{D4245A0F-367D-4891-9F93-23EAFC1ABE2B}" type="pres">
      <dgm:prSet presAssocID="{6C8FCC2E-6175-48D7-98CD-5D54FD02494B}" presName="parentText" presStyleLbl="node1" presStyleIdx="0" presStyleCnt="3">
        <dgm:presLayoutVars>
          <dgm:chMax val="0"/>
          <dgm:bulletEnabled val="1"/>
        </dgm:presLayoutVars>
      </dgm:prSet>
      <dgm:spPr/>
    </dgm:pt>
    <dgm:pt modelId="{B4E63CE6-1024-45D7-BF85-A3282552F095}" type="pres">
      <dgm:prSet presAssocID="{117577A2-FC67-484D-8C98-94EFE0764CAB}" presName="spacer" presStyleCnt="0"/>
      <dgm:spPr/>
    </dgm:pt>
    <dgm:pt modelId="{96D23732-BFFC-4A82-BD98-6D89FA7DE881}" type="pres">
      <dgm:prSet presAssocID="{FC3CC1CA-A80B-42E1-85D0-DD23E3F2FD7A}" presName="parentText" presStyleLbl="node1" presStyleIdx="1" presStyleCnt="3">
        <dgm:presLayoutVars>
          <dgm:chMax val="0"/>
          <dgm:bulletEnabled val="1"/>
        </dgm:presLayoutVars>
      </dgm:prSet>
      <dgm:spPr/>
    </dgm:pt>
    <dgm:pt modelId="{A3734ED9-7789-4B6F-8C98-F778F2BD2AB5}" type="pres">
      <dgm:prSet presAssocID="{98CD8573-8D27-4F8E-ADA0-5493EBE3C10F}" presName="spacer" presStyleCnt="0"/>
      <dgm:spPr/>
    </dgm:pt>
    <dgm:pt modelId="{67C07C35-E968-41B5-AB05-43B4591604B4}" type="pres">
      <dgm:prSet presAssocID="{2BE21727-19F0-4F93-83AF-5CF4CB38BA91}" presName="parentText" presStyleLbl="node1" presStyleIdx="2" presStyleCnt="3">
        <dgm:presLayoutVars>
          <dgm:chMax val="0"/>
          <dgm:bulletEnabled val="1"/>
        </dgm:presLayoutVars>
      </dgm:prSet>
      <dgm:spPr/>
    </dgm:pt>
  </dgm:ptLst>
  <dgm:cxnLst>
    <dgm:cxn modelId="{2B63A807-350A-485A-896B-55F43C9231F0}" srcId="{E152E6C6-3D03-49E7-B76D-084B3697F540}" destId="{6C8FCC2E-6175-48D7-98CD-5D54FD02494B}" srcOrd="0" destOrd="0" parTransId="{AFC38D65-7E88-424D-AA4A-35B6A5A918AC}" sibTransId="{117577A2-FC67-484D-8C98-94EFE0764CAB}"/>
    <dgm:cxn modelId="{8F1AAE2C-9C8F-4CCC-B3B5-CEBF5A66E21C}" srcId="{E152E6C6-3D03-49E7-B76D-084B3697F540}" destId="{FC3CC1CA-A80B-42E1-85D0-DD23E3F2FD7A}" srcOrd="1" destOrd="0" parTransId="{B6122ABC-4AD5-4270-B329-C54055AABBFE}" sibTransId="{98CD8573-8D27-4F8E-ADA0-5493EBE3C10F}"/>
    <dgm:cxn modelId="{0E52F731-C8D7-415B-B2CA-66BC376AF5DB}" type="presOf" srcId="{2BE21727-19F0-4F93-83AF-5CF4CB38BA91}" destId="{67C07C35-E968-41B5-AB05-43B4591604B4}" srcOrd="0" destOrd="0" presId="urn:microsoft.com/office/officeart/2005/8/layout/vList2"/>
    <dgm:cxn modelId="{8660E235-B960-4E77-9B5C-4F157E81B54C}" type="presOf" srcId="{FC3CC1CA-A80B-42E1-85D0-DD23E3F2FD7A}" destId="{96D23732-BFFC-4A82-BD98-6D89FA7DE881}" srcOrd="0" destOrd="0" presId="urn:microsoft.com/office/officeart/2005/8/layout/vList2"/>
    <dgm:cxn modelId="{58D3EE37-8BB4-4242-8FE1-2ED9653DF31B}" srcId="{E152E6C6-3D03-49E7-B76D-084B3697F540}" destId="{2BE21727-19F0-4F93-83AF-5CF4CB38BA91}" srcOrd="2" destOrd="0" parTransId="{AFDE113B-8710-458E-A637-C5D685E3205D}" sibTransId="{0682BA0C-1398-4D09-9932-9F229CAA6E87}"/>
    <dgm:cxn modelId="{2BCCB698-EC13-4234-8713-D28959E8C782}" type="presOf" srcId="{E152E6C6-3D03-49E7-B76D-084B3697F540}" destId="{91AE6EB2-9414-4552-BB8A-CA44885922E9}" srcOrd="0" destOrd="0" presId="urn:microsoft.com/office/officeart/2005/8/layout/vList2"/>
    <dgm:cxn modelId="{217732FD-1D55-460B-AD64-0EDE767EFBE6}" type="presOf" srcId="{6C8FCC2E-6175-48D7-98CD-5D54FD02494B}" destId="{D4245A0F-367D-4891-9F93-23EAFC1ABE2B}" srcOrd="0" destOrd="0" presId="urn:microsoft.com/office/officeart/2005/8/layout/vList2"/>
    <dgm:cxn modelId="{69A6ED99-D0FD-4AB3-B4FB-FB3676862AA3}" type="presParOf" srcId="{91AE6EB2-9414-4552-BB8A-CA44885922E9}" destId="{D4245A0F-367D-4891-9F93-23EAFC1ABE2B}" srcOrd="0" destOrd="0" presId="urn:microsoft.com/office/officeart/2005/8/layout/vList2"/>
    <dgm:cxn modelId="{89F166B6-6985-4BE6-9CC8-B8E8D68087DD}" type="presParOf" srcId="{91AE6EB2-9414-4552-BB8A-CA44885922E9}" destId="{B4E63CE6-1024-45D7-BF85-A3282552F095}" srcOrd="1" destOrd="0" presId="urn:microsoft.com/office/officeart/2005/8/layout/vList2"/>
    <dgm:cxn modelId="{7B4B33E2-99DA-4DE7-9371-75BAC823C0A9}" type="presParOf" srcId="{91AE6EB2-9414-4552-BB8A-CA44885922E9}" destId="{96D23732-BFFC-4A82-BD98-6D89FA7DE881}" srcOrd="2" destOrd="0" presId="urn:microsoft.com/office/officeart/2005/8/layout/vList2"/>
    <dgm:cxn modelId="{50E096BD-7665-46FF-B5D4-0AA587B0E035}" type="presParOf" srcId="{91AE6EB2-9414-4552-BB8A-CA44885922E9}" destId="{A3734ED9-7789-4B6F-8C98-F778F2BD2AB5}" srcOrd="3" destOrd="0" presId="urn:microsoft.com/office/officeart/2005/8/layout/vList2"/>
    <dgm:cxn modelId="{78EE416C-4C9F-44D1-B113-9EB651C19C83}" type="presParOf" srcId="{91AE6EB2-9414-4552-BB8A-CA44885922E9}" destId="{67C07C35-E968-41B5-AB05-43B4591604B4}"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3CEDF50-B930-424F-8052-B98B8F54678A}" type="doc">
      <dgm:prSet loTypeId="urn:microsoft.com/office/officeart/2016/7/layout/VerticalDownArrowProcess" loCatId="process" qsTypeId="urn:microsoft.com/office/officeart/2005/8/quickstyle/simple1" qsCatId="simple" csTypeId="urn:microsoft.com/office/officeart/2005/8/colors/colorful2" csCatId="colorful"/>
      <dgm:spPr/>
      <dgm:t>
        <a:bodyPr/>
        <a:lstStyle/>
        <a:p>
          <a:endParaRPr lang="en-US"/>
        </a:p>
      </dgm:t>
    </dgm:pt>
    <dgm:pt modelId="{9A5BAA73-A51F-4B7C-966B-AA682E1DEA19}">
      <dgm:prSet/>
      <dgm:spPr/>
      <dgm:t>
        <a:bodyPr/>
        <a:lstStyle/>
        <a:p>
          <a:r>
            <a:rPr lang="en-US"/>
            <a:t>Upgrade</a:t>
          </a:r>
        </a:p>
      </dgm:t>
    </dgm:pt>
    <dgm:pt modelId="{CFB9F025-0DEF-48C4-A302-382E96950CE4}" type="parTrans" cxnId="{225B8344-AB78-4E34-B768-411B06576AE2}">
      <dgm:prSet/>
      <dgm:spPr/>
      <dgm:t>
        <a:bodyPr/>
        <a:lstStyle/>
        <a:p>
          <a:endParaRPr lang="en-US"/>
        </a:p>
      </dgm:t>
    </dgm:pt>
    <dgm:pt modelId="{57619B32-87ED-45C3-8C6E-D68FE891FBDC}" type="sibTrans" cxnId="{225B8344-AB78-4E34-B768-411B06576AE2}">
      <dgm:prSet/>
      <dgm:spPr/>
      <dgm:t>
        <a:bodyPr/>
        <a:lstStyle/>
        <a:p>
          <a:endParaRPr lang="en-US"/>
        </a:p>
      </dgm:t>
    </dgm:pt>
    <dgm:pt modelId="{D344DED2-8B70-44E7-B4BC-22865AD1739A}">
      <dgm:prSet/>
      <dgm:spPr/>
      <dgm:t>
        <a:bodyPr/>
        <a:lstStyle/>
        <a:p>
          <a:r>
            <a:rPr lang="en-US"/>
            <a:t>Upgrade telehealth infrastructure.</a:t>
          </a:r>
        </a:p>
      </dgm:t>
    </dgm:pt>
    <dgm:pt modelId="{022D0D9C-D359-4D18-8356-0A2C2E555804}" type="parTrans" cxnId="{629214E3-71B2-43A0-A11A-F124DDB43195}">
      <dgm:prSet/>
      <dgm:spPr/>
      <dgm:t>
        <a:bodyPr/>
        <a:lstStyle/>
        <a:p>
          <a:endParaRPr lang="en-US"/>
        </a:p>
      </dgm:t>
    </dgm:pt>
    <dgm:pt modelId="{D6BA1F40-399C-44D0-9D35-94305504AA4E}" type="sibTrans" cxnId="{629214E3-71B2-43A0-A11A-F124DDB43195}">
      <dgm:prSet/>
      <dgm:spPr/>
      <dgm:t>
        <a:bodyPr/>
        <a:lstStyle/>
        <a:p>
          <a:endParaRPr lang="en-US"/>
        </a:p>
      </dgm:t>
    </dgm:pt>
    <dgm:pt modelId="{8FF4C201-C376-49E7-A894-9E68CFE4BC99}">
      <dgm:prSet/>
      <dgm:spPr/>
      <dgm:t>
        <a:bodyPr/>
        <a:lstStyle/>
        <a:p>
          <a:r>
            <a:rPr lang="en-US"/>
            <a:t>Train</a:t>
          </a:r>
        </a:p>
      </dgm:t>
    </dgm:pt>
    <dgm:pt modelId="{73FC3C8E-9843-4199-AFA2-1B69F00F38D4}" type="parTrans" cxnId="{FD8C4291-D1BE-4388-A7BE-EBF5289D2022}">
      <dgm:prSet/>
      <dgm:spPr/>
      <dgm:t>
        <a:bodyPr/>
        <a:lstStyle/>
        <a:p>
          <a:endParaRPr lang="en-US"/>
        </a:p>
      </dgm:t>
    </dgm:pt>
    <dgm:pt modelId="{C5DB663B-7EAF-43C3-B7AF-452D7B38D5D1}" type="sibTrans" cxnId="{FD8C4291-D1BE-4388-A7BE-EBF5289D2022}">
      <dgm:prSet/>
      <dgm:spPr/>
      <dgm:t>
        <a:bodyPr/>
        <a:lstStyle/>
        <a:p>
          <a:endParaRPr lang="en-US"/>
        </a:p>
      </dgm:t>
    </dgm:pt>
    <dgm:pt modelId="{5F2BED4A-817F-45CC-BA13-6D7A9B9BC5ED}">
      <dgm:prSet/>
      <dgm:spPr/>
      <dgm:t>
        <a:bodyPr/>
        <a:lstStyle/>
        <a:p>
          <a:r>
            <a:rPr lang="en-US"/>
            <a:t>Train providers on supervision &amp; coding.</a:t>
          </a:r>
        </a:p>
      </dgm:t>
    </dgm:pt>
    <dgm:pt modelId="{D46C19E0-BB89-427A-93E9-2F6A20981339}" type="parTrans" cxnId="{E1ED648A-1481-4E7C-8659-7C99445EC0FC}">
      <dgm:prSet/>
      <dgm:spPr/>
      <dgm:t>
        <a:bodyPr/>
        <a:lstStyle/>
        <a:p>
          <a:endParaRPr lang="en-US"/>
        </a:p>
      </dgm:t>
    </dgm:pt>
    <dgm:pt modelId="{5CF25AFA-A2C5-419B-AEDE-F160AC841097}" type="sibTrans" cxnId="{E1ED648A-1481-4E7C-8659-7C99445EC0FC}">
      <dgm:prSet/>
      <dgm:spPr/>
      <dgm:t>
        <a:bodyPr/>
        <a:lstStyle/>
        <a:p>
          <a:endParaRPr lang="en-US"/>
        </a:p>
      </dgm:t>
    </dgm:pt>
    <dgm:pt modelId="{01FDE498-14A5-47AB-AFE0-C2FBB7D3C3B6}">
      <dgm:prSet/>
      <dgm:spPr/>
      <dgm:t>
        <a:bodyPr/>
        <a:lstStyle/>
        <a:p>
          <a:r>
            <a:rPr lang="en-US"/>
            <a:t>Assess</a:t>
          </a:r>
        </a:p>
      </dgm:t>
    </dgm:pt>
    <dgm:pt modelId="{CEBA9F90-682A-4461-9B16-8BBF60198689}" type="parTrans" cxnId="{033C896E-EA9B-485B-B00D-783333AAC494}">
      <dgm:prSet/>
      <dgm:spPr/>
      <dgm:t>
        <a:bodyPr/>
        <a:lstStyle/>
        <a:p>
          <a:endParaRPr lang="en-US"/>
        </a:p>
      </dgm:t>
    </dgm:pt>
    <dgm:pt modelId="{E347FF76-F685-4D77-8559-3BD336DD7F14}" type="sibTrans" cxnId="{033C896E-EA9B-485B-B00D-783333AAC494}">
      <dgm:prSet/>
      <dgm:spPr/>
      <dgm:t>
        <a:bodyPr/>
        <a:lstStyle/>
        <a:p>
          <a:endParaRPr lang="en-US"/>
        </a:p>
      </dgm:t>
    </dgm:pt>
    <dgm:pt modelId="{1139A5D5-82DC-42DB-9F42-C48D6F6ED803}">
      <dgm:prSet/>
      <dgm:spPr/>
      <dgm:t>
        <a:bodyPr/>
        <a:lstStyle/>
        <a:p>
          <a:r>
            <a:rPr lang="en-US"/>
            <a:t>Assess patient tech access.</a:t>
          </a:r>
        </a:p>
      </dgm:t>
    </dgm:pt>
    <dgm:pt modelId="{EF60B095-337E-47A7-8BD9-1E267858CCA8}" type="parTrans" cxnId="{C4C33625-1373-4AC2-A924-50F9190E69BE}">
      <dgm:prSet/>
      <dgm:spPr/>
      <dgm:t>
        <a:bodyPr/>
        <a:lstStyle/>
        <a:p>
          <a:endParaRPr lang="en-US"/>
        </a:p>
      </dgm:t>
    </dgm:pt>
    <dgm:pt modelId="{495F2A92-54F9-4204-B02E-F0E8670B09A3}" type="sibTrans" cxnId="{C4C33625-1373-4AC2-A924-50F9190E69BE}">
      <dgm:prSet/>
      <dgm:spPr/>
      <dgm:t>
        <a:bodyPr/>
        <a:lstStyle/>
        <a:p>
          <a:endParaRPr lang="en-US"/>
        </a:p>
      </dgm:t>
    </dgm:pt>
    <dgm:pt modelId="{D6C9ADF3-90DA-4ED1-AB86-9C8825174074}">
      <dgm:prSet/>
      <dgm:spPr/>
      <dgm:t>
        <a:bodyPr/>
        <a:lstStyle/>
        <a:p>
          <a:r>
            <a:rPr lang="en-US"/>
            <a:t>Monitor</a:t>
          </a:r>
        </a:p>
      </dgm:t>
    </dgm:pt>
    <dgm:pt modelId="{31D63478-70E1-4D1C-B4F6-2DB758AF497C}" type="parTrans" cxnId="{6E919121-6040-425F-B659-1EB08D2C7F9C}">
      <dgm:prSet/>
      <dgm:spPr/>
      <dgm:t>
        <a:bodyPr/>
        <a:lstStyle/>
        <a:p>
          <a:endParaRPr lang="en-US"/>
        </a:p>
      </dgm:t>
    </dgm:pt>
    <dgm:pt modelId="{44386590-D8D9-4900-8681-AE5C14A03654}" type="sibTrans" cxnId="{6E919121-6040-425F-B659-1EB08D2C7F9C}">
      <dgm:prSet/>
      <dgm:spPr/>
      <dgm:t>
        <a:bodyPr/>
        <a:lstStyle/>
        <a:p>
          <a:endParaRPr lang="en-US"/>
        </a:p>
      </dgm:t>
    </dgm:pt>
    <dgm:pt modelId="{C025BDA6-F709-49AE-8A5F-DBB68113D990}">
      <dgm:prSet/>
      <dgm:spPr/>
      <dgm:t>
        <a:bodyPr/>
        <a:lstStyle/>
        <a:p>
          <a:r>
            <a:rPr lang="en-US"/>
            <a:t>Monitor rule and legislative updates.</a:t>
          </a:r>
        </a:p>
      </dgm:t>
    </dgm:pt>
    <dgm:pt modelId="{532FB059-7A2C-4ED9-9F27-B7F7ACC0C1F6}" type="parTrans" cxnId="{65908F72-8F99-4345-8CAF-9AFC675D0FF2}">
      <dgm:prSet/>
      <dgm:spPr/>
      <dgm:t>
        <a:bodyPr/>
        <a:lstStyle/>
        <a:p>
          <a:endParaRPr lang="en-US"/>
        </a:p>
      </dgm:t>
    </dgm:pt>
    <dgm:pt modelId="{CD59E27D-8766-458A-831A-423A2400B51B}" type="sibTrans" cxnId="{65908F72-8F99-4345-8CAF-9AFC675D0FF2}">
      <dgm:prSet/>
      <dgm:spPr/>
      <dgm:t>
        <a:bodyPr/>
        <a:lstStyle/>
        <a:p>
          <a:endParaRPr lang="en-US"/>
        </a:p>
      </dgm:t>
    </dgm:pt>
    <dgm:pt modelId="{ED1A3594-CD2B-4D7E-B151-B5BFA5D803E7}">
      <dgm:prSet/>
      <dgm:spPr/>
      <dgm:t>
        <a:bodyPr/>
        <a:lstStyle/>
        <a:p>
          <a:r>
            <a:rPr lang="en-US"/>
            <a:t>Integrate</a:t>
          </a:r>
        </a:p>
      </dgm:t>
    </dgm:pt>
    <dgm:pt modelId="{5D54356B-A988-457B-B420-9C4FB878212D}" type="parTrans" cxnId="{479D762F-4C6B-41D9-8BEF-E0B3CE63082F}">
      <dgm:prSet/>
      <dgm:spPr/>
      <dgm:t>
        <a:bodyPr/>
        <a:lstStyle/>
        <a:p>
          <a:endParaRPr lang="en-US"/>
        </a:p>
      </dgm:t>
    </dgm:pt>
    <dgm:pt modelId="{EB8F02E7-E1C3-458F-BA3A-059A0477A262}" type="sibTrans" cxnId="{479D762F-4C6B-41D9-8BEF-E0B3CE63082F}">
      <dgm:prSet/>
      <dgm:spPr/>
      <dgm:t>
        <a:bodyPr/>
        <a:lstStyle/>
        <a:p>
          <a:endParaRPr lang="en-US"/>
        </a:p>
      </dgm:t>
    </dgm:pt>
    <dgm:pt modelId="{C9E1BCEB-A711-475C-B0CA-555251BD1C35}">
      <dgm:prSet/>
      <dgm:spPr/>
      <dgm:t>
        <a:bodyPr/>
        <a:lstStyle/>
        <a:p>
          <a:r>
            <a:rPr lang="en-US"/>
            <a:t>Integrate behavioral/digital health tools.</a:t>
          </a:r>
        </a:p>
      </dgm:t>
    </dgm:pt>
    <dgm:pt modelId="{537B9C95-D5A1-4C07-B515-ADE43BFEA153}" type="parTrans" cxnId="{CD7424B1-05D3-48CD-A621-57267BA708C3}">
      <dgm:prSet/>
      <dgm:spPr/>
      <dgm:t>
        <a:bodyPr/>
        <a:lstStyle/>
        <a:p>
          <a:endParaRPr lang="en-US"/>
        </a:p>
      </dgm:t>
    </dgm:pt>
    <dgm:pt modelId="{E4C89C66-7988-4E56-998A-7EF4B59F5BFD}" type="sibTrans" cxnId="{CD7424B1-05D3-48CD-A621-57267BA708C3}">
      <dgm:prSet/>
      <dgm:spPr/>
      <dgm:t>
        <a:bodyPr/>
        <a:lstStyle/>
        <a:p>
          <a:endParaRPr lang="en-US"/>
        </a:p>
      </dgm:t>
    </dgm:pt>
    <dgm:pt modelId="{E49EFEE2-39B0-406F-A5B0-30030BD25244}" type="pres">
      <dgm:prSet presAssocID="{13CEDF50-B930-424F-8052-B98B8F54678A}" presName="Name0" presStyleCnt="0">
        <dgm:presLayoutVars>
          <dgm:dir/>
          <dgm:animLvl val="lvl"/>
          <dgm:resizeHandles val="exact"/>
        </dgm:presLayoutVars>
      </dgm:prSet>
      <dgm:spPr/>
    </dgm:pt>
    <dgm:pt modelId="{54FB60FE-41F6-4141-B98A-9BF9D51D7EDE}" type="pres">
      <dgm:prSet presAssocID="{ED1A3594-CD2B-4D7E-B151-B5BFA5D803E7}" presName="boxAndChildren" presStyleCnt="0"/>
      <dgm:spPr/>
    </dgm:pt>
    <dgm:pt modelId="{0E64EB9A-3AFA-414B-9263-CDF702B24970}" type="pres">
      <dgm:prSet presAssocID="{ED1A3594-CD2B-4D7E-B151-B5BFA5D803E7}" presName="parentTextBox" presStyleLbl="alignNode1" presStyleIdx="0" presStyleCnt="5"/>
      <dgm:spPr/>
    </dgm:pt>
    <dgm:pt modelId="{FCFF0E20-5E44-442B-817C-D37A873A114B}" type="pres">
      <dgm:prSet presAssocID="{ED1A3594-CD2B-4D7E-B151-B5BFA5D803E7}" presName="descendantBox" presStyleLbl="bgAccFollowNode1" presStyleIdx="0" presStyleCnt="5"/>
      <dgm:spPr/>
    </dgm:pt>
    <dgm:pt modelId="{98C3BDC2-E08B-4E07-85F7-AF23D70C0271}" type="pres">
      <dgm:prSet presAssocID="{44386590-D8D9-4900-8681-AE5C14A03654}" presName="sp" presStyleCnt="0"/>
      <dgm:spPr/>
    </dgm:pt>
    <dgm:pt modelId="{309466C9-3D6D-4175-8194-EFBB242C2758}" type="pres">
      <dgm:prSet presAssocID="{D6C9ADF3-90DA-4ED1-AB86-9C8825174074}" presName="arrowAndChildren" presStyleCnt="0"/>
      <dgm:spPr/>
    </dgm:pt>
    <dgm:pt modelId="{87DD355E-17D6-4650-AE71-07EDABBAE33B}" type="pres">
      <dgm:prSet presAssocID="{D6C9ADF3-90DA-4ED1-AB86-9C8825174074}" presName="parentTextArrow" presStyleLbl="node1" presStyleIdx="0" presStyleCnt="0"/>
      <dgm:spPr/>
    </dgm:pt>
    <dgm:pt modelId="{8C690A6B-64EC-45EF-A75B-64C5B6F9ADC3}" type="pres">
      <dgm:prSet presAssocID="{D6C9ADF3-90DA-4ED1-AB86-9C8825174074}" presName="arrow" presStyleLbl="alignNode1" presStyleIdx="1" presStyleCnt="5"/>
      <dgm:spPr/>
    </dgm:pt>
    <dgm:pt modelId="{E8C8C8E9-05AD-4EC9-B0A6-668ED32A93FB}" type="pres">
      <dgm:prSet presAssocID="{D6C9ADF3-90DA-4ED1-AB86-9C8825174074}" presName="descendantArrow" presStyleLbl="bgAccFollowNode1" presStyleIdx="1" presStyleCnt="5"/>
      <dgm:spPr/>
    </dgm:pt>
    <dgm:pt modelId="{7F20D948-0435-4494-A0C2-FB86CFA01D19}" type="pres">
      <dgm:prSet presAssocID="{E347FF76-F685-4D77-8559-3BD336DD7F14}" presName="sp" presStyleCnt="0"/>
      <dgm:spPr/>
    </dgm:pt>
    <dgm:pt modelId="{97D957C8-4FF4-4CCD-8DF9-4F1F1E51E503}" type="pres">
      <dgm:prSet presAssocID="{01FDE498-14A5-47AB-AFE0-C2FBB7D3C3B6}" presName="arrowAndChildren" presStyleCnt="0"/>
      <dgm:spPr/>
    </dgm:pt>
    <dgm:pt modelId="{5D3BFC45-74BB-4613-A0E5-B9AC90C1200F}" type="pres">
      <dgm:prSet presAssocID="{01FDE498-14A5-47AB-AFE0-C2FBB7D3C3B6}" presName="parentTextArrow" presStyleLbl="node1" presStyleIdx="0" presStyleCnt="0"/>
      <dgm:spPr/>
    </dgm:pt>
    <dgm:pt modelId="{C20C50A4-6D8B-42D7-867E-CF33239375E3}" type="pres">
      <dgm:prSet presAssocID="{01FDE498-14A5-47AB-AFE0-C2FBB7D3C3B6}" presName="arrow" presStyleLbl="alignNode1" presStyleIdx="2" presStyleCnt="5"/>
      <dgm:spPr/>
    </dgm:pt>
    <dgm:pt modelId="{879F0D19-CA3D-4258-946A-58C95DCFFD62}" type="pres">
      <dgm:prSet presAssocID="{01FDE498-14A5-47AB-AFE0-C2FBB7D3C3B6}" presName="descendantArrow" presStyleLbl="bgAccFollowNode1" presStyleIdx="2" presStyleCnt="5"/>
      <dgm:spPr/>
    </dgm:pt>
    <dgm:pt modelId="{32671DEA-5279-49E5-B8D8-F1A6F086801F}" type="pres">
      <dgm:prSet presAssocID="{C5DB663B-7EAF-43C3-B7AF-452D7B38D5D1}" presName="sp" presStyleCnt="0"/>
      <dgm:spPr/>
    </dgm:pt>
    <dgm:pt modelId="{ACCE9B91-D84F-4ECA-974F-8CED042BCD8D}" type="pres">
      <dgm:prSet presAssocID="{8FF4C201-C376-49E7-A894-9E68CFE4BC99}" presName="arrowAndChildren" presStyleCnt="0"/>
      <dgm:spPr/>
    </dgm:pt>
    <dgm:pt modelId="{CFBD519A-C2A8-4AFC-A1FD-93FD40FBE7E8}" type="pres">
      <dgm:prSet presAssocID="{8FF4C201-C376-49E7-A894-9E68CFE4BC99}" presName="parentTextArrow" presStyleLbl="node1" presStyleIdx="0" presStyleCnt="0"/>
      <dgm:spPr/>
    </dgm:pt>
    <dgm:pt modelId="{DE4BA2B7-E15D-4DF6-BE3F-D022494F2788}" type="pres">
      <dgm:prSet presAssocID="{8FF4C201-C376-49E7-A894-9E68CFE4BC99}" presName="arrow" presStyleLbl="alignNode1" presStyleIdx="3" presStyleCnt="5"/>
      <dgm:spPr/>
    </dgm:pt>
    <dgm:pt modelId="{9548DD2F-5874-47A2-AE4F-346724707869}" type="pres">
      <dgm:prSet presAssocID="{8FF4C201-C376-49E7-A894-9E68CFE4BC99}" presName="descendantArrow" presStyleLbl="bgAccFollowNode1" presStyleIdx="3" presStyleCnt="5"/>
      <dgm:spPr/>
    </dgm:pt>
    <dgm:pt modelId="{E1169DCC-6683-4CCF-993E-5FDF6064E7F3}" type="pres">
      <dgm:prSet presAssocID="{57619B32-87ED-45C3-8C6E-D68FE891FBDC}" presName="sp" presStyleCnt="0"/>
      <dgm:spPr/>
    </dgm:pt>
    <dgm:pt modelId="{B737498E-29D0-4C93-8BA6-49F9FA06F718}" type="pres">
      <dgm:prSet presAssocID="{9A5BAA73-A51F-4B7C-966B-AA682E1DEA19}" presName="arrowAndChildren" presStyleCnt="0"/>
      <dgm:spPr/>
    </dgm:pt>
    <dgm:pt modelId="{6AE79CEB-166D-4515-B3AE-E17A7EA811A6}" type="pres">
      <dgm:prSet presAssocID="{9A5BAA73-A51F-4B7C-966B-AA682E1DEA19}" presName="parentTextArrow" presStyleLbl="node1" presStyleIdx="0" presStyleCnt="0"/>
      <dgm:spPr/>
    </dgm:pt>
    <dgm:pt modelId="{61ED8992-055D-4F86-848C-A3D5D1614CE6}" type="pres">
      <dgm:prSet presAssocID="{9A5BAA73-A51F-4B7C-966B-AA682E1DEA19}" presName="arrow" presStyleLbl="alignNode1" presStyleIdx="4" presStyleCnt="5"/>
      <dgm:spPr/>
    </dgm:pt>
    <dgm:pt modelId="{564BD943-0EC9-48D0-BCDE-90420CE9BF3A}" type="pres">
      <dgm:prSet presAssocID="{9A5BAA73-A51F-4B7C-966B-AA682E1DEA19}" presName="descendantArrow" presStyleLbl="bgAccFollowNode1" presStyleIdx="4" presStyleCnt="5"/>
      <dgm:spPr/>
    </dgm:pt>
  </dgm:ptLst>
  <dgm:cxnLst>
    <dgm:cxn modelId="{3EBAF103-402A-4982-BF84-DFEE6F09EE14}" type="presOf" srcId="{9A5BAA73-A51F-4B7C-966B-AA682E1DEA19}" destId="{61ED8992-055D-4F86-848C-A3D5D1614CE6}" srcOrd="1" destOrd="0" presId="urn:microsoft.com/office/officeart/2016/7/layout/VerticalDownArrowProcess"/>
    <dgm:cxn modelId="{8AEF6A08-88D5-4ED7-B831-D46F79CFFC48}" type="presOf" srcId="{8FF4C201-C376-49E7-A894-9E68CFE4BC99}" destId="{DE4BA2B7-E15D-4DF6-BE3F-D022494F2788}" srcOrd="1" destOrd="0" presId="urn:microsoft.com/office/officeart/2016/7/layout/VerticalDownArrowProcess"/>
    <dgm:cxn modelId="{99120E09-9080-45BE-9D15-63EE256322BE}" type="presOf" srcId="{D344DED2-8B70-44E7-B4BC-22865AD1739A}" destId="{564BD943-0EC9-48D0-BCDE-90420CE9BF3A}" srcOrd="0" destOrd="0" presId="urn:microsoft.com/office/officeart/2016/7/layout/VerticalDownArrowProcess"/>
    <dgm:cxn modelId="{7C23F215-F9D6-49D8-8EB0-A5CCB01CE6A4}" type="presOf" srcId="{9A5BAA73-A51F-4B7C-966B-AA682E1DEA19}" destId="{6AE79CEB-166D-4515-B3AE-E17A7EA811A6}" srcOrd="0" destOrd="0" presId="urn:microsoft.com/office/officeart/2016/7/layout/VerticalDownArrowProcess"/>
    <dgm:cxn modelId="{6E919121-6040-425F-B659-1EB08D2C7F9C}" srcId="{13CEDF50-B930-424F-8052-B98B8F54678A}" destId="{D6C9ADF3-90DA-4ED1-AB86-9C8825174074}" srcOrd="3" destOrd="0" parTransId="{31D63478-70E1-4D1C-B4F6-2DB758AF497C}" sibTransId="{44386590-D8D9-4900-8681-AE5C14A03654}"/>
    <dgm:cxn modelId="{C4C33625-1373-4AC2-A924-50F9190E69BE}" srcId="{01FDE498-14A5-47AB-AFE0-C2FBB7D3C3B6}" destId="{1139A5D5-82DC-42DB-9F42-C48D6F6ED803}" srcOrd="0" destOrd="0" parTransId="{EF60B095-337E-47A7-8BD9-1E267858CCA8}" sibTransId="{495F2A92-54F9-4204-B02E-F0E8670B09A3}"/>
    <dgm:cxn modelId="{EDED0829-4394-4FA6-9E6A-08EF989A8BB2}" type="presOf" srcId="{01FDE498-14A5-47AB-AFE0-C2FBB7D3C3B6}" destId="{5D3BFC45-74BB-4613-A0E5-B9AC90C1200F}" srcOrd="0" destOrd="0" presId="urn:microsoft.com/office/officeart/2016/7/layout/VerticalDownArrowProcess"/>
    <dgm:cxn modelId="{479D762F-4C6B-41D9-8BEF-E0B3CE63082F}" srcId="{13CEDF50-B930-424F-8052-B98B8F54678A}" destId="{ED1A3594-CD2B-4D7E-B151-B5BFA5D803E7}" srcOrd="4" destOrd="0" parTransId="{5D54356B-A988-457B-B420-9C4FB878212D}" sibTransId="{EB8F02E7-E1C3-458F-BA3A-059A0477A262}"/>
    <dgm:cxn modelId="{9DCB803C-EE93-4DCF-9760-CE4E2ED59D4D}" type="presOf" srcId="{8FF4C201-C376-49E7-A894-9E68CFE4BC99}" destId="{CFBD519A-C2A8-4AFC-A1FD-93FD40FBE7E8}" srcOrd="0" destOrd="0" presId="urn:microsoft.com/office/officeart/2016/7/layout/VerticalDownArrowProcess"/>
    <dgm:cxn modelId="{28C0FB5B-F9CB-4A85-8211-6E377AFA105E}" type="presOf" srcId="{C9E1BCEB-A711-475C-B0CA-555251BD1C35}" destId="{FCFF0E20-5E44-442B-817C-D37A873A114B}" srcOrd="0" destOrd="0" presId="urn:microsoft.com/office/officeart/2016/7/layout/VerticalDownArrowProcess"/>
    <dgm:cxn modelId="{225B8344-AB78-4E34-B768-411B06576AE2}" srcId="{13CEDF50-B930-424F-8052-B98B8F54678A}" destId="{9A5BAA73-A51F-4B7C-966B-AA682E1DEA19}" srcOrd="0" destOrd="0" parTransId="{CFB9F025-0DEF-48C4-A302-382E96950CE4}" sibTransId="{57619B32-87ED-45C3-8C6E-D68FE891FBDC}"/>
    <dgm:cxn modelId="{51AC1345-D52B-4628-9678-6015FA2CCF93}" type="presOf" srcId="{C025BDA6-F709-49AE-8A5F-DBB68113D990}" destId="{E8C8C8E9-05AD-4EC9-B0A6-668ED32A93FB}" srcOrd="0" destOrd="0" presId="urn:microsoft.com/office/officeart/2016/7/layout/VerticalDownArrowProcess"/>
    <dgm:cxn modelId="{033C896E-EA9B-485B-B00D-783333AAC494}" srcId="{13CEDF50-B930-424F-8052-B98B8F54678A}" destId="{01FDE498-14A5-47AB-AFE0-C2FBB7D3C3B6}" srcOrd="2" destOrd="0" parTransId="{CEBA9F90-682A-4461-9B16-8BBF60198689}" sibTransId="{E347FF76-F685-4D77-8559-3BD336DD7F14}"/>
    <dgm:cxn modelId="{65908F72-8F99-4345-8CAF-9AFC675D0FF2}" srcId="{D6C9ADF3-90DA-4ED1-AB86-9C8825174074}" destId="{C025BDA6-F709-49AE-8A5F-DBB68113D990}" srcOrd="0" destOrd="0" parTransId="{532FB059-7A2C-4ED9-9F27-B7F7ACC0C1F6}" sibTransId="{CD59E27D-8766-458A-831A-423A2400B51B}"/>
    <dgm:cxn modelId="{05C62A78-9403-4BD2-B566-2F183C09BB5E}" type="presOf" srcId="{ED1A3594-CD2B-4D7E-B151-B5BFA5D803E7}" destId="{0E64EB9A-3AFA-414B-9263-CDF702B24970}" srcOrd="0" destOrd="0" presId="urn:microsoft.com/office/officeart/2016/7/layout/VerticalDownArrowProcess"/>
    <dgm:cxn modelId="{DA5A5D81-1433-46AD-BA7B-6D950CD11C25}" type="presOf" srcId="{13CEDF50-B930-424F-8052-B98B8F54678A}" destId="{E49EFEE2-39B0-406F-A5B0-30030BD25244}" srcOrd="0" destOrd="0" presId="urn:microsoft.com/office/officeart/2016/7/layout/VerticalDownArrowProcess"/>
    <dgm:cxn modelId="{E599DF89-F6A9-4168-B2D0-85CDFDE10495}" type="presOf" srcId="{5F2BED4A-817F-45CC-BA13-6D7A9B9BC5ED}" destId="{9548DD2F-5874-47A2-AE4F-346724707869}" srcOrd="0" destOrd="0" presId="urn:microsoft.com/office/officeart/2016/7/layout/VerticalDownArrowProcess"/>
    <dgm:cxn modelId="{E1ED648A-1481-4E7C-8659-7C99445EC0FC}" srcId="{8FF4C201-C376-49E7-A894-9E68CFE4BC99}" destId="{5F2BED4A-817F-45CC-BA13-6D7A9B9BC5ED}" srcOrd="0" destOrd="0" parTransId="{D46C19E0-BB89-427A-93E9-2F6A20981339}" sibTransId="{5CF25AFA-A2C5-419B-AEDE-F160AC841097}"/>
    <dgm:cxn modelId="{FD8C4291-D1BE-4388-A7BE-EBF5289D2022}" srcId="{13CEDF50-B930-424F-8052-B98B8F54678A}" destId="{8FF4C201-C376-49E7-A894-9E68CFE4BC99}" srcOrd="1" destOrd="0" parTransId="{73FC3C8E-9843-4199-AFA2-1B69F00F38D4}" sibTransId="{C5DB663B-7EAF-43C3-B7AF-452D7B38D5D1}"/>
    <dgm:cxn modelId="{622AAA96-10C5-455B-80FC-2AB5DCAC1115}" type="presOf" srcId="{01FDE498-14A5-47AB-AFE0-C2FBB7D3C3B6}" destId="{C20C50A4-6D8B-42D7-867E-CF33239375E3}" srcOrd="1" destOrd="0" presId="urn:microsoft.com/office/officeart/2016/7/layout/VerticalDownArrowProcess"/>
    <dgm:cxn modelId="{669E8AAB-1D81-4ABC-92FE-DDBD7A661179}" type="presOf" srcId="{1139A5D5-82DC-42DB-9F42-C48D6F6ED803}" destId="{879F0D19-CA3D-4258-946A-58C95DCFFD62}" srcOrd="0" destOrd="0" presId="urn:microsoft.com/office/officeart/2016/7/layout/VerticalDownArrowProcess"/>
    <dgm:cxn modelId="{949CC7AF-5B38-4C78-B333-507C05ABA533}" type="presOf" srcId="{D6C9ADF3-90DA-4ED1-AB86-9C8825174074}" destId="{87DD355E-17D6-4650-AE71-07EDABBAE33B}" srcOrd="0" destOrd="0" presId="urn:microsoft.com/office/officeart/2016/7/layout/VerticalDownArrowProcess"/>
    <dgm:cxn modelId="{CD7424B1-05D3-48CD-A621-57267BA708C3}" srcId="{ED1A3594-CD2B-4D7E-B151-B5BFA5D803E7}" destId="{C9E1BCEB-A711-475C-B0CA-555251BD1C35}" srcOrd="0" destOrd="0" parTransId="{537B9C95-D5A1-4C07-B515-ADE43BFEA153}" sibTransId="{E4C89C66-7988-4E56-998A-7EF4B59F5BFD}"/>
    <dgm:cxn modelId="{DA8107D5-9CE5-4D72-9683-C68D6C76D56F}" type="presOf" srcId="{D6C9ADF3-90DA-4ED1-AB86-9C8825174074}" destId="{8C690A6B-64EC-45EF-A75B-64C5B6F9ADC3}" srcOrd="1" destOrd="0" presId="urn:microsoft.com/office/officeart/2016/7/layout/VerticalDownArrowProcess"/>
    <dgm:cxn modelId="{629214E3-71B2-43A0-A11A-F124DDB43195}" srcId="{9A5BAA73-A51F-4B7C-966B-AA682E1DEA19}" destId="{D344DED2-8B70-44E7-B4BC-22865AD1739A}" srcOrd="0" destOrd="0" parTransId="{022D0D9C-D359-4D18-8356-0A2C2E555804}" sibTransId="{D6BA1F40-399C-44D0-9D35-94305504AA4E}"/>
    <dgm:cxn modelId="{CF3D8C47-2378-4629-B883-A786CD57871A}" type="presParOf" srcId="{E49EFEE2-39B0-406F-A5B0-30030BD25244}" destId="{54FB60FE-41F6-4141-B98A-9BF9D51D7EDE}" srcOrd="0" destOrd="0" presId="urn:microsoft.com/office/officeart/2016/7/layout/VerticalDownArrowProcess"/>
    <dgm:cxn modelId="{BDB0CA8C-C8D4-4282-AE51-1D38D574E311}" type="presParOf" srcId="{54FB60FE-41F6-4141-B98A-9BF9D51D7EDE}" destId="{0E64EB9A-3AFA-414B-9263-CDF702B24970}" srcOrd="0" destOrd="0" presId="urn:microsoft.com/office/officeart/2016/7/layout/VerticalDownArrowProcess"/>
    <dgm:cxn modelId="{3EC67014-5D0C-41D5-ACED-EEEF9EC4CF24}" type="presParOf" srcId="{54FB60FE-41F6-4141-B98A-9BF9D51D7EDE}" destId="{FCFF0E20-5E44-442B-817C-D37A873A114B}" srcOrd="1" destOrd="0" presId="urn:microsoft.com/office/officeart/2016/7/layout/VerticalDownArrowProcess"/>
    <dgm:cxn modelId="{29DB69C0-2FC5-47B2-9D75-A7982473B3B5}" type="presParOf" srcId="{E49EFEE2-39B0-406F-A5B0-30030BD25244}" destId="{98C3BDC2-E08B-4E07-85F7-AF23D70C0271}" srcOrd="1" destOrd="0" presId="urn:microsoft.com/office/officeart/2016/7/layout/VerticalDownArrowProcess"/>
    <dgm:cxn modelId="{379DC0D1-4098-4FF9-9470-FC4ACC33A4A9}" type="presParOf" srcId="{E49EFEE2-39B0-406F-A5B0-30030BD25244}" destId="{309466C9-3D6D-4175-8194-EFBB242C2758}" srcOrd="2" destOrd="0" presId="urn:microsoft.com/office/officeart/2016/7/layout/VerticalDownArrowProcess"/>
    <dgm:cxn modelId="{4F4E2C08-F468-4452-B94C-71E736F77C03}" type="presParOf" srcId="{309466C9-3D6D-4175-8194-EFBB242C2758}" destId="{87DD355E-17D6-4650-AE71-07EDABBAE33B}" srcOrd="0" destOrd="0" presId="urn:microsoft.com/office/officeart/2016/7/layout/VerticalDownArrowProcess"/>
    <dgm:cxn modelId="{A661DA93-013D-43EE-B5A9-C22A602EC0B1}" type="presParOf" srcId="{309466C9-3D6D-4175-8194-EFBB242C2758}" destId="{8C690A6B-64EC-45EF-A75B-64C5B6F9ADC3}" srcOrd="1" destOrd="0" presId="urn:microsoft.com/office/officeart/2016/7/layout/VerticalDownArrowProcess"/>
    <dgm:cxn modelId="{3164B3B3-F060-4A62-B20D-CA3A2EA09C6B}" type="presParOf" srcId="{309466C9-3D6D-4175-8194-EFBB242C2758}" destId="{E8C8C8E9-05AD-4EC9-B0A6-668ED32A93FB}" srcOrd="2" destOrd="0" presId="urn:microsoft.com/office/officeart/2016/7/layout/VerticalDownArrowProcess"/>
    <dgm:cxn modelId="{96EE81D7-A814-4660-81E8-6177AFB9D559}" type="presParOf" srcId="{E49EFEE2-39B0-406F-A5B0-30030BD25244}" destId="{7F20D948-0435-4494-A0C2-FB86CFA01D19}" srcOrd="3" destOrd="0" presId="urn:microsoft.com/office/officeart/2016/7/layout/VerticalDownArrowProcess"/>
    <dgm:cxn modelId="{B2E08E3A-5551-4E0F-87D3-C2E6F1687073}" type="presParOf" srcId="{E49EFEE2-39B0-406F-A5B0-30030BD25244}" destId="{97D957C8-4FF4-4CCD-8DF9-4F1F1E51E503}" srcOrd="4" destOrd="0" presId="urn:microsoft.com/office/officeart/2016/7/layout/VerticalDownArrowProcess"/>
    <dgm:cxn modelId="{0237325F-C6D8-4D59-95EC-7C736656C3F9}" type="presParOf" srcId="{97D957C8-4FF4-4CCD-8DF9-4F1F1E51E503}" destId="{5D3BFC45-74BB-4613-A0E5-B9AC90C1200F}" srcOrd="0" destOrd="0" presId="urn:microsoft.com/office/officeart/2016/7/layout/VerticalDownArrowProcess"/>
    <dgm:cxn modelId="{E4365503-AFAC-4DCF-B514-CD5818F2D50C}" type="presParOf" srcId="{97D957C8-4FF4-4CCD-8DF9-4F1F1E51E503}" destId="{C20C50A4-6D8B-42D7-867E-CF33239375E3}" srcOrd="1" destOrd="0" presId="urn:microsoft.com/office/officeart/2016/7/layout/VerticalDownArrowProcess"/>
    <dgm:cxn modelId="{8CF1A900-FBD7-44F9-903F-2355A943AB26}" type="presParOf" srcId="{97D957C8-4FF4-4CCD-8DF9-4F1F1E51E503}" destId="{879F0D19-CA3D-4258-946A-58C95DCFFD62}" srcOrd="2" destOrd="0" presId="urn:microsoft.com/office/officeart/2016/7/layout/VerticalDownArrowProcess"/>
    <dgm:cxn modelId="{34CA1E70-6990-45CF-8A1A-2A8587C1CD18}" type="presParOf" srcId="{E49EFEE2-39B0-406F-A5B0-30030BD25244}" destId="{32671DEA-5279-49E5-B8D8-F1A6F086801F}" srcOrd="5" destOrd="0" presId="urn:microsoft.com/office/officeart/2016/7/layout/VerticalDownArrowProcess"/>
    <dgm:cxn modelId="{B8E73892-9357-4A3A-BAD3-FCB5DDD6C7E8}" type="presParOf" srcId="{E49EFEE2-39B0-406F-A5B0-30030BD25244}" destId="{ACCE9B91-D84F-4ECA-974F-8CED042BCD8D}" srcOrd="6" destOrd="0" presId="urn:microsoft.com/office/officeart/2016/7/layout/VerticalDownArrowProcess"/>
    <dgm:cxn modelId="{81611ED7-57A9-4D71-A404-04E5E1A23E51}" type="presParOf" srcId="{ACCE9B91-D84F-4ECA-974F-8CED042BCD8D}" destId="{CFBD519A-C2A8-4AFC-A1FD-93FD40FBE7E8}" srcOrd="0" destOrd="0" presId="urn:microsoft.com/office/officeart/2016/7/layout/VerticalDownArrowProcess"/>
    <dgm:cxn modelId="{5FDB84C4-AD42-4723-99A3-F36D27257151}" type="presParOf" srcId="{ACCE9B91-D84F-4ECA-974F-8CED042BCD8D}" destId="{DE4BA2B7-E15D-4DF6-BE3F-D022494F2788}" srcOrd="1" destOrd="0" presId="urn:microsoft.com/office/officeart/2016/7/layout/VerticalDownArrowProcess"/>
    <dgm:cxn modelId="{1833280B-F504-412A-9C79-95BD4C3BD85C}" type="presParOf" srcId="{ACCE9B91-D84F-4ECA-974F-8CED042BCD8D}" destId="{9548DD2F-5874-47A2-AE4F-346724707869}" srcOrd="2" destOrd="0" presId="urn:microsoft.com/office/officeart/2016/7/layout/VerticalDownArrowProcess"/>
    <dgm:cxn modelId="{110116B0-50E0-4A66-945A-D3A66022E768}" type="presParOf" srcId="{E49EFEE2-39B0-406F-A5B0-30030BD25244}" destId="{E1169DCC-6683-4CCF-993E-5FDF6064E7F3}" srcOrd="7" destOrd="0" presId="urn:microsoft.com/office/officeart/2016/7/layout/VerticalDownArrowProcess"/>
    <dgm:cxn modelId="{2F37A1FA-393A-41BD-AA29-775CA2821F00}" type="presParOf" srcId="{E49EFEE2-39B0-406F-A5B0-30030BD25244}" destId="{B737498E-29D0-4C93-8BA6-49F9FA06F718}" srcOrd="8" destOrd="0" presId="urn:microsoft.com/office/officeart/2016/7/layout/VerticalDownArrowProcess"/>
    <dgm:cxn modelId="{FDDE8D9E-8215-457F-8ADE-ABA0F8F59CEE}" type="presParOf" srcId="{B737498E-29D0-4C93-8BA6-49F9FA06F718}" destId="{6AE79CEB-166D-4515-B3AE-E17A7EA811A6}" srcOrd="0" destOrd="0" presId="urn:microsoft.com/office/officeart/2016/7/layout/VerticalDownArrowProcess"/>
    <dgm:cxn modelId="{D7FBDEC1-4B1E-483A-9B84-62DE3D682B48}" type="presParOf" srcId="{B737498E-29D0-4C93-8BA6-49F9FA06F718}" destId="{61ED8992-055D-4F86-848C-A3D5D1614CE6}" srcOrd="1" destOrd="0" presId="urn:microsoft.com/office/officeart/2016/7/layout/VerticalDownArrowProcess"/>
    <dgm:cxn modelId="{58DD6AF3-6B6A-4FF2-B306-762E26960779}" type="presParOf" srcId="{B737498E-29D0-4C93-8BA6-49F9FA06F718}" destId="{564BD943-0EC9-48D0-BCDE-90420CE9BF3A}" srcOrd="2" destOrd="0" presId="urn:microsoft.com/office/officeart/2016/7/layout/VerticalDownArrow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D3C1DC32-DDCC-4C26-B417-31026198B114}"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87894CD7-24FA-423C-A7D8-8D0C17C46936}">
      <dgm:prSet/>
      <dgm:spPr/>
      <dgm:t>
        <a:bodyPr/>
        <a:lstStyle/>
        <a:p>
          <a:r>
            <a:rPr lang="en-US"/>
            <a:t>The CY2026 PFS cements telehealth in Medicare policy.</a:t>
          </a:r>
        </a:p>
      </dgm:t>
    </dgm:pt>
    <dgm:pt modelId="{D3F37806-BD68-4456-A767-00C66B73D1E6}" type="parTrans" cxnId="{4614C6F8-849D-4ED3-BE9D-142EC26E1EC0}">
      <dgm:prSet/>
      <dgm:spPr/>
      <dgm:t>
        <a:bodyPr/>
        <a:lstStyle/>
        <a:p>
          <a:endParaRPr lang="en-US"/>
        </a:p>
      </dgm:t>
    </dgm:pt>
    <dgm:pt modelId="{BFB83C54-D7F3-4CCC-874F-C12200B75E93}" type="sibTrans" cxnId="{4614C6F8-849D-4ED3-BE9D-142EC26E1EC0}">
      <dgm:prSet/>
      <dgm:spPr/>
      <dgm:t>
        <a:bodyPr/>
        <a:lstStyle/>
        <a:p>
          <a:endParaRPr lang="en-US"/>
        </a:p>
      </dgm:t>
    </dgm:pt>
    <dgm:pt modelId="{C64A24FE-E5CE-4363-B3ED-77EA462DE532}">
      <dgm:prSet/>
      <dgm:spPr/>
      <dgm:t>
        <a:bodyPr/>
        <a:lstStyle/>
        <a:p>
          <a:r>
            <a:rPr lang="en-US"/>
            <a:t>Early adoption ensures compliance and sustainability.</a:t>
          </a:r>
        </a:p>
      </dgm:t>
    </dgm:pt>
    <dgm:pt modelId="{2839174E-58EE-4CDB-AAAA-3845D1767156}" type="parTrans" cxnId="{DBDB4B67-1863-470C-AEE9-D27657C58CE9}">
      <dgm:prSet/>
      <dgm:spPr/>
      <dgm:t>
        <a:bodyPr/>
        <a:lstStyle/>
        <a:p>
          <a:endParaRPr lang="en-US"/>
        </a:p>
      </dgm:t>
    </dgm:pt>
    <dgm:pt modelId="{E3B33BF1-F7A6-45D4-A5EA-D273C4416AF4}" type="sibTrans" cxnId="{DBDB4B67-1863-470C-AEE9-D27657C58CE9}">
      <dgm:prSet/>
      <dgm:spPr/>
      <dgm:t>
        <a:bodyPr/>
        <a:lstStyle/>
        <a:p>
          <a:endParaRPr lang="en-US"/>
        </a:p>
      </dgm:t>
    </dgm:pt>
    <dgm:pt modelId="{26946C78-0538-49AA-BA75-C54377E3112A}">
      <dgm:prSet/>
      <dgm:spPr/>
      <dgm:t>
        <a:bodyPr/>
        <a:lstStyle/>
        <a:p>
          <a:r>
            <a:rPr lang="en-US"/>
            <a:t>Strengthens access, equity, and digital care leadership for remote communities.</a:t>
          </a:r>
        </a:p>
      </dgm:t>
    </dgm:pt>
    <dgm:pt modelId="{0A8E0F43-5861-4DAB-B94D-AE6D2F52F5EF}" type="parTrans" cxnId="{C1DBEA48-FE0C-4BD6-B270-F3D1AA0A6D0E}">
      <dgm:prSet/>
      <dgm:spPr/>
      <dgm:t>
        <a:bodyPr/>
        <a:lstStyle/>
        <a:p>
          <a:endParaRPr lang="en-US"/>
        </a:p>
      </dgm:t>
    </dgm:pt>
    <dgm:pt modelId="{0BBAB03C-F744-4BE0-B89C-0BF8A6219506}" type="sibTrans" cxnId="{C1DBEA48-FE0C-4BD6-B270-F3D1AA0A6D0E}">
      <dgm:prSet/>
      <dgm:spPr/>
      <dgm:t>
        <a:bodyPr/>
        <a:lstStyle/>
        <a:p>
          <a:endParaRPr lang="en-US"/>
        </a:p>
      </dgm:t>
    </dgm:pt>
    <dgm:pt modelId="{F1BC62D4-BE3C-45F6-B062-23A73254F851}" type="pres">
      <dgm:prSet presAssocID="{D3C1DC32-DDCC-4C26-B417-31026198B114}" presName="linear" presStyleCnt="0">
        <dgm:presLayoutVars>
          <dgm:animLvl val="lvl"/>
          <dgm:resizeHandles val="exact"/>
        </dgm:presLayoutVars>
      </dgm:prSet>
      <dgm:spPr/>
    </dgm:pt>
    <dgm:pt modelId="{545DFF58-D5F3-4C6B-A0BE-27A61D4D0666}" type="pres">
      <dgm:prSet presAssocID="{87894CD7-24FA-423C-A7D8-8D0C17C46936}" presName="parentText" presStyleLbl="node1" presStyleIdx="0" presStyleCnt="3">
        <dgm:presLayoutVars>
          <dgm:chMax val="0"/>
          <dgm:bulletEnabled val="1"/>
        </dgm:presLayoutVars>
      </dgm:prSet>
      <dgm:spPr/>
    </dgm:pt>
    <dgm:pt modelId="{9956D295-8C14-4893-BD85-F4CDC09CAE84}" type="pres">
      <dgm:prSet presAssocID="{BFB83C54-D7F3-4CCC-874F-C12200B75E93}" presName="spacer" presStyleCnt="0"/>
      <dgm:spPr/>
    </dgm:pt>
    <dgm:pt modelId="{4A256E00-9BB5-466F-8721-318CB102FB3F}" type="pres">
      <dgm:prSet presAssocID="{C64A24FE-E5CE-4363-B3ED-77EA462DE532}" presName="parentText" presStyleLbl="node1" presStyleIdx="1" presStyleCnt="3">
        <dgm:presLayoutVars>
          <dgm:chMax val="0"/>
          <dgm:bulletEnabled val="1"/>
        </dgm:presLayoutVars>
      </dgm:prSet>
      <dgm:spPr/>
    </dgm:pt>
    <dgm:pt modelId="{06428E1C-F084-409D-8F76-D6A8ADA0A4D6}" type="pres">
      <dgm:prSet presAssocID="{E3B33BF1-F7A6-45D4-A5EA-D273C4416AF4}" presName="spacer" presStyleCnt="0"/>
      <dgm:spPr/>
    </dgm:pt>
    <dgm:pt modelId="{D66E5466-DE47-425D-A197-ED35F4713D5A}" type="pres">
      <dgm:prSet presAssocID="{26946C78-0538-49AA-BA75-C54377E3112A}" presName="parentText" presStyleLbl="node1" presStyleIdx="2" presStyleCnt="3">
        <dgm:presLayoutVars>
          <dgm:chMax val="0"/>
          <dgm:bulletEnabled val="1"/>
        </dgm:presLayoutVars>
      </dgm:prSet>
      <dgm:spPr/>
    </dgm:pt>
  </dgm:ptLst>
  <dgm:cxnLst>
    <dgm:cxn modelId="{F8F17510-9562-4530-8382-20803CEAFF07}" type="presOf" srcId="{D3C1DC32-DDCC-4C26-B417-31026198B114}" destId="{F1BC62D4-BE3C-45F6-B062-23A73254F851}" srcOrd="0" destOrd="0" presId="urn:microsoft.com/office/officeart/2005/8/layout/vList2"/>
    <dgm:cxn modelId="{DBDB4B67-1863-470C-AEE9-D27657C58CE9}" srcId="{D3C1DC32-DDCC-4C26-B417-31026198B114}" destId="{C64A24FE-E5CE-4363-B3ED-77EA462DE532}" srcOrd="1" destOrd="0" parTransId="{2839174E-58EE-4CDB-AAAA-3845D1767156}" sibTransId="{E3B33BF1-F7A6-45D4-A5EA-D273C4416AF4}"/>
    <dgm:cxn modelId="{C1DBEA48-FE0C-4BD6-B270-F3D1AA0A6D0E}" srcId="{D3C1DC32-DDCC-4C26-B417-31026198B114}" destId="{26946C78-0538-49AA-BA75-C54377E3112A}" srcOrd="2" destOrd="0" parTransId="{0A8E0F43-5861-4DAB-B94D-AE6D2F52F5EF}" sibTransId="{0BBAB03C-F744-4BE0-B89C-0BF8A6219506}"/>
    <dgm:cxn modelId="{7AC455C9-8CBB-44A6-9249-71EF02B08E3E}" type="presOf" srcId="{26946C78-0538-49AA-BA75-C54377E3112A}" destId="{D66E5466-DE47-425D-A197-ED35F4713D5A}" srcOrd="0" destOrd="0" presId="urn:microsoft.com/office/officeart/2005/8/layout/vList2"/>
    <dgm:cxn modelId="{D0777ED7-61A4-46D5-8F71-B862478865A5}" type="presOf" srcId="{C64A24FE-E5CE-4363-B3ED-77EA462DE532}" destId="{4A256E00-9BB5-466F-8721-318CB102FB3F}" srcOrd="0" destOrd="0" presId="urn:microsoft.com/office/officeart/2005/8/layout/vList2"/>
    <dgm:cxn modelId="{853390DC-7DC6-4325-8342-E9185CD6CB48}" type="presOf" srcId="{87894CD7-24FA-423C-A7D8-8D0C17C46936}" destId="{545DFF58-D5F3-4C6B-A0BE-27A61D4D0666}" srcOrd="0" destOrd="0" presId="urn:microsoft.com/office/officeart/2005/8/layout/vList2"/>
    <dgm:cxn modelId="{4614C6F8-849D-4ED3-BE9D-142EC26E1EC0}" srcId="{D3C1DC32-DDCC-4C26-B417-31026198B114}" destId="{87894CD7-24FA-423C-A7D8-8D0C17C46936}" srcOrd="0" destOrd="0" parTransId="{D3F37806-BD68-4456-A767-00C66B73D1E6}" sibTransId="{BFB83C54-D7F3-4CCC-874F-C12200B75E93}"/>
    <dgm:cxn modelId="{741A4F1E-777C-45B5-A712-6A4D87D1E8FC}" type="presParOf" srcId="{F1BC62D4-BE3C-45F6-B062-23A73254F851}" destId="{545DFF58-D5F3-4C6B-A0BE-27A61D4D0666}" srcOrd="0" destOrd="0" presId="urn:microsoft.com/office/officeart/2005/8/layout/vList2"/>
    <dgm:cxn modelId="{3926EABA-6453-41CF-A471-1867BD6EC82F}" type="presParOf" srcId="{F1BC62D4-BE3C-45F6-B062-23A73254F851}" destId="{9956D295-8C14-4893-BD85-F4CDC09CAE84}" srcOrd="1" destOrd="0" presId="urn:microsoft.com/office/officeart/2005/8/layout/vList2"/>
    <dgm:cxn modelId="{6F5A1D94-EAD0-4EF2-B397-CE2D7618557E}" type="presParOf" srcId="{F1BC62D4-BE3C-45F6-B062-23A73254F851}" destId="{4A256E00-9BB5-466F-8721-318CB102FB3F}" srcOrd="2" destOrd="0" presId="urn:microsoft.com/office/officeart/2005/8/layout/vList2"/>
    <dgm:cxn modelId="{E61AF9B8-084B-407A-B60C-72A1A9797060}" type="presParOf" srcId="{F1BC62D4-BE3C-45F6-B062-23A73254F851}" destId="{06428E1C-F084-409D-8F76-D6A8ADA0A4D6}" srcOrd="3" destOrd="0" presId="urn:microsoft.com/office/officeart/2005/8/layout/vList2"/>
    <dgm:cxn modelId="{DCDB7DEE-69D3-4883-8FE8-9CB2E71B58DB}" type="presParOf" srcId="{F1BC62D4-BE3C-45F6-B062-23A73254F851}" destId="{D66E5466-DE47-425D-A197-ED35F4713D5A}"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60E538A-58BF-4295-8E0E-66F10EC589C9}"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FC2F7B8B-05D5-4EDB-8069-2EFA285646EC}">
      <dgm:prSet/>
      <dgm:spPr/>
      <dgm:t>
        <a:bodyPr/>
        <a:lstStyle/>
        <a:p>
          <a:r>
            <a:rPr lang="en-US"/>
            <a:t>• Removes provisional vs. permanent status.</a:t>
          </a:r>
        </a:p>
      </dgm:t>
    </dgm:pt>
    <dgm:pt modelId="{5296110A-5245-4539-A30D-5A1DAB9BDF06}" type="parTrans" cxnId="{69521022-E345-4F0E-8908-4563834D7585}">
      <dgm:prSet/>
      <dgm:spPr/>
      <dgm:t>
        <a:bodyPr/>
        <a:lstStyle/>
        <a:p>
          <a:endParaRPr lang="en-US"/>
        </a:p>
      </dgm:t>
    </dgm:pt>
    <dgm:pt modelId="{D53B9675-DE7D-427C-A0FC-5417DB50728E}" type="sibTrans" cxnId="{69521022-E345-4F0E-8908-4563834D7585}">
      <dgm:prSet/>
      <dgm:spPr/>
      <dgm:t>
        <a:bodyPr/>
        <a:lstStyle/>
        <a:p>
          <a:endParaRPr lang="en-US"/>
        </a:p>
      </dgm:t>
    </dgm:pt>
    <dgm:pt modelId="{E18D4D43-C669-428D-A12F-38D6917B1232}">
      <dgm:prSet/>
      <dgm:spPr/>
      <dgm:t>
        <a:bodyPr/>
        <a:lstStyle/>
        <a:p>
          <a:r>
            <a:rPr lang="en-US"/>
            <a:t>• Focus on real-time two-way audio/video capability.</a:t>
          </a:r>
        </a:p>
      </dgm:t>
    </dgm:pt>
    <dgm:pt modelId="{DE05480F-62EF-4248-A44E-6B3FC0B7C249}" type="parTrans" cxnId="{D9B58E32-2148-4F9E-A8A5-7DAFA327AEFE}">
      <dgm:prSet/>
      <dgm:spPr/>
      <dgm:t>
        <a:bodyPr/>
        <a:lstStyle/>
        <a:p>
          <a:endParaRPr lang="en-US"/>
        </a:p>
      </dgm:t>
    </dgm:pt>
    <dgm:pt modelId="{413879C6-6964-424A-A863-42CC5F37D2AE}" type="sibTrans" cxnId="{D9B58E32-2148-4F9E-A8A5-7DAFA327AEFE}">
      <dgm:prSet/>
      <dgm:spPr/>
      <dgm:t>
        <a:bodyPr/>
        <a:lstStyle/>
        <a:p>
          <a:endParaRPr lang="en-US"/>
        </a:p>
      </dgm:t>
    </dgm:pt>
    <dgm:pt modelId="{D45D114C-AFD1-48D1-8F01-DAF8107530E4}">
      <dgm:prSet/>
      <dgm:spPr/>
      <dgm:t>
        <a:bodyPr/>
        <a:lstStyle/>
        <a:p>
          <a:r>
            <a:rPr lang="en-US"/>
            <a:t>• Streamlined process for adding new services.</a:t>
          </a:r>
        </a:p>
      </dgm:t>
    </dgm:pt>
    <dgm:pt modelId="{5C494AB3-14CB-4EB0-8DCC-F92444A15276}" type="parTrans" cxnId="{50590035-E574-4376-A0A5-64A6B5EF5FFD}">
      <dgm:prSet/>
      <dgm:spPr/>
      <dgm:t>
        <a:bodyPr/>
        <a:lstStyle/>
        <a:p>
          <a:endParaRPr lang="en-US"/>
        </a:p>
      </dgm:t>
    </dgm:pt>
    <dgm:pt modelId="{AE5F27A8-B018-4BB9-A24F-9B932CC2FBE3}" type="sibTrans" cxnId="{50590035-E574-4376-A0A5-64A6B5EF5FFD}">
      <dgm:prSet/>
      <dgm:spPr/>
      <dgm:t>
        <a:bodyPr/>
        <a:lstStyle/>
        <a:p>
          <a:endParaRPr lang="en-US"/>
        </a:p>
      </dgm:t>
    </dgm:pt>
    <dgm:pt modelId="{1B2BA715-6990-4C8D-8D65-864867581886}" type="pres">
      <dgm:prSet presAssocID="{160E538A-58BF-4295-8E0E-66F10EC589C9}" presName="linear" presStyleCnt="0">
        <dgm:presLayoutVars>
          <dgm:animLvl val="lvl"/>
          <dgm:resizeHandles val="exact"/>
        </dgm:presLayoutVars>
      </dgm:prSet>
      <dgm:spPr/>
    </dgm:pt>
    <dgm:pt modelId="{DDCD22ED-33F6-40E0-8D8A-D68031635398}" type="pres">
      <dgm:prSet presAssocID="{FC2F7B8B-05D5-4EDB-8069-2EFA285646EC}" presName="parentText" presStyleLbl="node1" presStyleIdx="0" presStyleCnt="3">
        <dgm:presLayoutVars>
          <dgm:chMax val="0"/>
          <dgm:bulletEnabled val="1"/>
        </dgm:presLayoutVars>
      </dgm:prSet>
      <dgm:spPr/>
    </dgm:pt>
    <dgm:pt modelId="{95CDDB5A-E5D8-4988-9679-19405818BBD0}" type="pres">
      <dgm:prSet presAssocID="{D53B9675-DE7D-427C-A0FC-5417DB50728E}" presName="spacer" presStyleCnt="0"/>
      <dgm:spPr/>
    </dgm:pt>
    <dgm:pt modelId="{AA7B6336-8F90-46A0-97CF-29F630DD02A8}" type="pres">
      <dgm:prSet presAssocID="{E18D4D43-C669-428D-A12F-38D6917B1232}" presName="parentText" presStyleLbl="node1" presStyleIdx="1" presStyleCnt="3">
        <dgm:presLayoutVars>
          <dgm:chMax val="0"/>
          <dgm:bulletEnabled val="1"/>
        </dgm:presLayoutVars>
      </dgm:prSet>
      <dgm:spPr/>
    </dgm:pt>
    <dgm:pt modelId="{F30C767D-96E5-49FF-B153-689C48FBAA19}" type="pres">
      <dgm:prSet presAssocID="{413879C6-6964-424A-A863-42CC5F37D2AE}" presName="spacer" presStyleCnt="0"/>
      <dgm:spPr/>
    </dgm:pt>
    <dgm:pt modelId="{1C054FED-B212-453D-B328-001A9482E6F0}" type="pres">
      <dgm:prSet presAssocID="{D45D114C-AFD1-48D1-8F01-DAF8107530E4}" presName="parentText" presStyleLbl="node1" presStyleIdx="2" presStyleCnt="3">
        <dgm:presLayoutVars>
          <dgm:chMax val="0"/>
          <dgm:bulletEnabled val="1"/>
        </dgm:presLayoutVars>
      </dgm:prSet>
      <dgm:spPr/>
    </dgm:pt>
  </dgm:ptLst>
  <dgm:cxnLst>
    <dgm:cxn modelId="{C36BBE13-3168-47F5-BC5C-8C51F156A0F1}" type="presOf" srcId="{160E538A-58BF-4295-8E0E-66F10EC589C9}" destId="{1B2BA715-6990-4C8D-8D65-864867581886}" srcOrd="0" destOrd="0" presId="urn:microsoft.com/office/officeart/2005/8/layout/vList2"/>
    <dgm:cxn modelId="{69521022-E345-4F0E-8908-4563834D7585}" srcId="{160E538A-58BF-4295-8E0E-66F10EC589C9}" destId="{FC2F7B8B-05D5-4EDB-8069-2EFA285646EC}" srcOrd="0" destOrd="0" parTransId="{5296110A-5245-4539-A30D-5A1DAB9BDF06}" sibTransId="{D53B9675-DE7D-427C-A0FC-5417DB50728E}"/>
    <dgm:cxn modelId="{D9B58E32-2148-4F9E-A8A5-7DAFA327AEFE}" srcId="{160E538A-58BF-4295-8E0E-66F10EC589C9}" destId="{E18D4D43-C669-428D-A12F-38D6917B1232}" srcOrd="1" destOrd="0" parTransId="{DE05480F-62EF-4248-A44E-6B3FC0B7C249}" sibTransId="{413879C6-6964-424A-A863-42CC5F37D2AE}"/>
    <dgm:cxn modelId="{50590035-E574-4376-A0A5-64A6B5EF5FFD}" srcId="{160E538A-58BF-4295-8E0E-66F10EC589C9}" destId="{D45D114C-AFD1-48D1-8F01-DAF8107530E4}" srcOrd="2" destOrd="0" parTransId="{5C494AB3-14CB-4EB0-8DCC-F92444A15276}" sibTransId="{AE5F27A8-B018-4BB9-A24F-9B932CC2FBE3}"/>
    <dgm:cxn modelId="{4F4CED5D-0BC8-4985-9EF7-0484DAF93C5C}" type="presOf" srcId="{E18D4D43-C669-428D-A12F-38D6917B1232}" destId="{AA7B6336-8F90-46A0-97CF-29F630DD02A8}" srcOrd="0" destOrd="0" presId="urn:microsoft.com/office/officeart/2005/8/layout/vList2"/>
    <dgm:cxn modelId="{8B43B9B8-09A3-4194-B63A-D465E8308AA1}" type="presOf" srcId="{D45D114C-AFD1-48D1-8F01-DAF8107530E4}" destId="{1C054FED-B212-453D-B328-001A9482E6F0}" srcOrd="0" destOrd="0" presId="urn:microsoft.com/office/officeart/2005/8/layout/vList2"/>
    <dgm:cxn modelId="{AE8FA1F2-FA66-4DC2-9826-75BF58315F11}" type="presOf" srcId="{FC2F7B8B-05D5-4EDB-8069-2EFA285646EC}" destId="{DDCD22ED-33F6-40E0-8D8A-D68031635398}" srcOrd="0" destOrd="0" presId="urn:microsoft.com/office/officeart/2005/8/layout/vList2"/>
    <dgm:cxn modelId="{27D4ADCA-B870-4D10-BC9F-FDC7FA1C0EF9}" type="presParOf" srcId="{1B2BA715-6990-4C8D-8D65-864867581886}" destId="{DDCD22ED-33F6-40E0-8D8A-D68031635398}" srcOrd="0" destOrd="0" presId="urn:microsoft.com/office/officeart/2005/8/layout/vList2"/>
    <dgm:cxn modelId="{BA9E04C0-1E93-43C3-B065-D543456308FD}" type="presParOf" srcId="{1B2BA715-6990-4C8D-8D65-864867581886}" destId="{95CDDB5A-E5D8-4988-9679-19405818BBD0}" srcOrd="1" destOrd="0" presId="urn:microsoft.com/office/officeart/2005/8/layout/vList2"/>
    <dgm:cxn modelId="{B890FF7A-7E15-4EFC-AE2E-2329DECEBA72}" type="presParOf" srcId="{1B2BA715-6990-4C8D-8D65-864867581886}" destId="{AA7B6336-8F90-46A0-97CF-29F630DD02A8}" srcOrd="2" destOrd="0" presId="urn:microsoft.com/office/officeart/2005/8/layout/vList2"/>
    <dgm:cxn modelId="{7CBDBBE5-43A9-4190-8208-BA82C2507A60}" type="presParOf" srcId="{1B2BA715-6990-4C8D-8D65-864867581886}" destId="{F30C767D-96E5-49FF-B153-689C48FBAA19}" srcOrd="3" destOrd="0" presId="urn:microsoft.com/office/officeart/2005/8/layout/vList2"/>
    <dgm:cxn modelId="{B2378BA3-3A9E-441F-ACE6-AF2AC8A3019E}" type="presParOf" srcId="{1B2BA715-6990-4C8D-8D65-864867581886}" destId="{1C054FED-B212-453D-B328-001A9482E6F0}"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30D518A-BE35-4C64-BC5C-C0970C282AC9}" type="doc">
      <dgm:prSet loTypeId="urn:microsoft.com/office/officeart/2008/layout/LinedList" loCatId="list" qsTypeId="urn:microsoft.com/office/officeart/2005/8/quickstyle/simple1" qsCatId="simple" csTypeId="urn:microsoft.com/office/officeart/2005/8/colors/accent3_2" csCatId="accent3" phldr="1"/>
      <dgm:spPr/>
      <dgm:t>
        <a:bodyPr/>
        <a:lstStyle/>
        <a:p>
          <a:endParaRPr lang="en-US"/>
        </a:p>
      </dgm:t>
    </dgm:pt>
    <dgm:pt modelId="{3E4E39F8-3928-4C1B-81EE-9AB909A92EF8}">
      <dgm:prSet custT="1"/>
      <dgm:spPr/>
      <dgm:t>
        <a:bodyPr/>
        <a:lstStyle/>
        <a:p>
          <a:r>
            <a:rPr lang="en-US" sz="1400" dirty="0"/>
            <a:t>New telehealth E/M codes (CPT 98000–98015) for audio-visual and audio-only visits.</a:t>
          </a:r>
        </a:p>
      </dgm:t>
    </dgm:pt>
    <dgm:pt modelId="{BC46A00E-9690-4B8F-AF47-DB0A7C8F0678}" type="parTrans" cxnId="{56B7B8A3-0A78-4449-BD37-65C1400890D9}">
      <dgm:prSet/>
      <dgm:spPr/>
      <dgm:t>
        <a:bodyPr/>
        <a:lstStyle/>
        <a:p>
          <a:endParaRPr lang="en-US"/>
        </a:p>
      </dgm:t>
    </dgm:pt>
    <dgm:pt modelId="{2B0626F0-9524-4F47-B5AC-74373A91DDF1}" type="sibTrans" cxnId="{56B7B8A3-0A78-4449-BD37-65C1400890D9}">
      <dgm:prSet/>
      <dgm:spPr/>
      <dgm:t>
        <a:bodyPr/>
        <a:lstStyle/>
        <a:p>
          <a:endParaRPr lang="en-US"/>
        </a:p>
      </dgm:t>
    </dgm:pt>
    <dgm:pt modelId="{FD7EF548-53A2-47C6-BD61-F6BBF919724A}">
      <dgm:prSet custT="1"/>
      <dgm:spPr/>
      <dgm:t>
        <a:bodyPr/>
        <a:lstStyle/>
        <a:p>
          <a:r>
            <a:rPr lang="en-US" sz="1400" dirty="0"/>
            <a:t>CPT 98016 replaces HCPCS G2012 for virtual check-ins.</a:t>
          </a:r>
        </a:p>
      </dgm:t>
    </dgm:pt>
    <dgm:pt modelId="{18A394CE-6985-48F5-9EB7-401E660FEB6C}" type="parTrans" cxnId="{EB0321D7-510E-4AEA-A1EA-2B1C801503DB}">
      <dgm:prSet/>
      <dgm:spPr/>
      <dgm:t>
        <a:bodyPr/>
        <a:lstStyle/>
        <a:p>
          <a:endParaRPr lang="en-US"/>
        </a:p>
      </dgm:t>
    </dgm:pt>
    <dgm:pt modelId="{1E4FDB20-FE2B-4130-A38D-6CB49D4E229F}" type="sibTrans" cxnId="{EB0321D7-510E-4AEA-A1EA-2B1C801503DB}">
      <dgm:prSet/>
      <dgm:spPr/>
      <dgm:t>
        <a:bodyPr/>
        <a:lstStyle/>
        <a:p>
          <a:endParaRPr lang="en-US"/>
        </a:p>
      </dgm:t>
    </dgm:pt>
    <dgm:pt modelId="{8DFA84B7-F02F-4AE6-A0E7-499CE9E44CFA}">
      <dgm:prSet custT="1"/>
      <dgm:spPr/>
      <dgm:t>
        <a:bodyPr/>
        <a:lstStyle/>
        <a:p>
          <a:r>
            <a:rPr lang="en-US" sz="1400" dirty="0"/>
            <a:t>RPM code updates (proposed CY2026):</a:t>
          </a:r>
        </a:p>
      </dgm:t>
    </dgm:pt>
    <dgm:pt modelId="{5DBAE355-F751-4EAD-AFEB-D8A374E1F51D}" type="parTrans" cxnId="{8C2E53FE-F17F-4CBB-8290-25E7FFB3295D}">
      <dgm:prSet/>
      <dgm:spPr/>
      <dgm:t>
        <a:bodyPr/>
        <a:lstStyle/>
        <a:p>
          <a:endParaRPr lang="en-US"/>
        </a:p>
      </dgm:t>
    </dgm:pt>
    <dgm:pt modelId="{1E99F366-F207-4A3C-946A-28CE9C861AEF}" type="sibTrans" cxnId="{8C2E53FE-F17F-4CBB-8290-25E7FFB3295D}">
      <dgm:prSet/>
      <dgm:spPr/>
      <dgm:t>
        <a:bodyPr/>
        <a:lstStyle/>
        <a:p>
          <a:endParaRPr lang="en-US"/>
        </a:p>
      </dgm:t>
    </dgm:pt>
    <dgm:pt modelId="{F45945FE-3D6B-4B1D-B29C-925EF146A0C4}">
      <dgm:prSet custT="1"/>
      <dgm:spPr/>
      <dgm:t>
        <a:bodyPr/>
        <a:lstStyle/>
        <a:p>
          <a:r>
            <a:rPr lang="en-US" sz="1400" dirty="0"/>
            <a:t>New code (e.g., 99XX4) for 2–15 days of monitoring.</a:t>
          </a:r>
        </a:p>
      </dgm:t>
    </dgm:pt>
    <dgm:pt modelId="{B7F83CD9-D756-4B89-8F4D-5EB574C3FFDE}" type="parTrans" cxnId="{49A0B978-F04B-4271-8346-D55C8BF3036A}">
      <dgm:prSet/>
      <dgm:spPr/>
      <dgm:t>
        <a:bodyPr/>
        <a:lstStyle/>
        <a:p>
          <a:endParaRPr lang="en-US"/>
        </a:p>
      </dgm:t>
    </dgm:pt>
    <dgm:pt modelId="{FD91C270-63C2-44EE-93BB-B685B4AA939F}" type="sibTrans" cxnId="{49A0B978-F04B-4271-8346-D55C8BF3036A}">
      <dgm:prSet/>
      <dgm:spPr/>
      <dgm:t>
        <a:bodyPr/>
        <a:lstStyle/>
        <a:p>
          <a:endParaRPr lang="en-US"/>
        </a:p>
      </dgm:t>
    </dgm:pt>
    <dgm:pt modelId="{61C914BB-BD04-42F5-ACB7-16254B562B6E}">
      <dgm:prSet custT="1"/>
      <dgm:spPr/>
      <dgm:t>
        <a:bodyPr/>
        <a:lstStyle/>
        <a:p>
          <a:r>
            <a:rPr lang="en-US" sz="1400" dirty="0"/>
            <a:t>99454 remains for 16–30 days.</a:t>
          </a:r>
        </a:p>
      </dgm:t>
    </dgm:pt>
    <dgm:pt modelId="{A8578410-B50F-47AF-AB6A-EE8CFDEC3815}" type="parTrans" cxnId="{C7168F39-1545-4CF1-A74C-1690036F6EB7}">
      <dgm:prSet/>
      <dgm:spPr/>
      <dgm:t>
        <a:bodyPr/>
        <a:lstStyle/>
        <a:p>
          <a:endParaRPr lang="en-US"/>
        </a:p>
      </dgm:t>
    </dgm:pt>
    <dgm:pt modelId="{661B165C-6850-433A-B3CD-9E9DB8C1F3EA}" type="sibTrans" cxnId="{C7168F39-1545-4CF1-A74C-1690036F6EB7}">
      <dgm:prSet/>
      <dgm:spPr/>
      <dgm:t>
        <a:bodyPr/>
        <a:lstStyle/>
        <a:p>
          <a:endParaRPr lang="en-US"/>
        </a:p>
      </dgm:t>
    </dgm:pt>
    <dgm:pt modelId="{94853BAC-B964-44CB-AF02-A1F5A2519933}">
      <dgm:prSet custT="1"/>
      <dgm:spPr/>
      <dgm:t>
        <a:bodyPr/>
        <a:lstStyle/>
        <a:p>
          <a:r>
            <a:rPr lang="en-US" sz="1400" dirty="0"/>
            <a:t>New management code (e.g., 99XX5) for 10–20 minutes of RPM time.</a:t>
          </a:r>
        </a:p>
      </dgm:t>
    </dgm:pt>
    <dgm:pt modelId="{60590B63-2100-43E6-96EB-1899EF8BE8BB}" type="parTrans" cxnId="{C2245239-6472-4A53-80E1-D995809E2AB5}">
      <dgm:prSet/>
      <dgm:spPr/>
      <dgm:t>
        <a:bodyPr/>
        <a:lstStyle/>
        <a:p>
          <a:endParaRPr lang="en-US"/>
        </a:p>
      </dgm:t>
    </dgm:pt>
    <dgm:pt modelId="{9AF97315-61E7-47D0-B7D9-8249E5379074}" type="sibTrans" cxnId="{C2245239-6472-4A53-80E1-D995809E2AB5}">
      <dgm:prSet/>
      <dgm:spPr/>
      <dgm:t>
        <a:bodyPr/>
        <a:lstStyle/>
        <a:p>
          <a:endParaRPr lang="en-US"/>
        </a:p>
      </dgm:t>
    </dgm:pt>
    <dgm:pt modelId="{1E3F9F60-CB65-4FF9-B8E5-3C4FBBAAFC9A}">
      <dgm:prSet custT="1"/>
      <dgm:spPr/>
      <dgm:t>
        <a:bodyPr/>
        <a:lstStyle/>
        <a:p>
          <a:r>
            <a:rPr lang="en-US" sz="1400" dirty="0"/>
            <a:t>Add-on code G2211 expands to home and temporary residence visits.</a:t>
          </a:r>
        </a:p>
      </dgm:t>
    </dgm:pt>
    <dgm:pt modelId="{FA5C8106-4CFE-4AF4-9222-A21CAC4FBA54}" type="parTrans" cxnId="{D668E940-3775-4F2B-BC64-C5DD108C003F}">
      <dgm:prSet/>
      <dgm:spPr/>
      <dgm:t>
        <a:bodyPr/>
        <a:lstStyle/>
        <a:p>
          <a:endParaRPr lang="en-US"/>
        </a:p>
      </dgm:t>
    </dgm:pt>
    <dgm:pt modelId="{C318EEDA-4370-4986-B04D-DD724778EA72}" type="sibTrans" cxnId="{D668E940-3775-4F2B-BC64-C5DD108C003F}">
      <dgm:prSet/>
      <dgm:spPr/>
      <dgm:t>
        <a:bodyPr/>
        <a:lstStyle/>
        <a:p>
          <a:endParaRPr lang="en-US"/>
        </a:p>
      </dgm:t>
    </dgm:pt>
    <dgm:pt modelId="{4F3BC83D-8E88-44AB-ABAB-437655492279}">
      <dgm:prSet/>
      <dgm:spPr/>
      <dgm:t>
        <a:bodyPr/>
        <a:lstStyle/>
        <a:p>
          <a:r>
            <a:rPr lang="en-US" dirty="0"/>
            <a:t>Originating site facility fee (Q3014) increases from ~$31.01 to ~$31.85.</a:t>
          </a:r>
        </a:p>
      </dgm:t>
    </dgm:pt>
    <dgm:pt modelId="{399168FF-4343-40D3-B446-A4D7AB0F4E8F}" type="parTrans" cxnId="{A8E69109-3CAE-41F9-9B6B-5A29902604A1}">
      <dgm:prSet/>
      <dgm:spPr/>
      <dgm:t>
        <a:bodyPr/>
        <a:lstStyle/>
        <a:p>
          <a:endParaRPr lang="en-US"/>
        </a:p>
      </dgm:t>
    </dgm:pt>
    <dgm:pt modelId="{401C2301-3959-4EFE-8617-6E4BDE6A16AE}" type="sibTrans" cxnId="{A8E69109-3CAE-41F9-9B6B-5A29902604A1}">
      <dgm:prSet/>
      <dgm:spPr/>
      <dgm:t>
        <a:bodyPr/>
        <a:lstStyle/>
        <a:p>
          <a:endParaRPr lang="en-US"/>
        </a:p>
      </dgm:t>
    </dgm:pt>
    <dgm:pt modelId="{B4DD97B8-2B38-46AA-BC5F-D21394FD4335}">
      <dgm:prSet/>
      <dgm:spPr/>
      <dgm:t>
        <a:bodyPr/>
        <a:lstStyle/>
        <a:p>
          <a:r>
            <a:rPr lang="en-US" dirty="0"/>
            <a:t>These updates reflect CMS's move toward long-term telehealth and RPM integration, supporting flexibility for rural and island health centers.</a:t>
          </a:r>
        </a:p>
      </dgm:t>
    </dgm:pt>
    <dgm:pt modelId="{3A56C93D-C399-451A-B120-64A82880A12C}" type="parTrans" cxnId="{4A31DF2E-457E-4EF1-A3A3-D38957BDDF77}">
      <dgm:prSet/>
      <dgm:spPr/>
      <dgm:t>
        <a:bodyPr/>
        <a:lstStyle/>
        <a:p>
          <a:endParaRPr lang="en-US"/>
        </a:p>
      </dgm:t>
    </dgm:pt>
    <dgm:pt modelId="{64B6EFB4-F682-4651-82B6-613733ADD0BF}" type="sibTrans" cxnId="{4A31DF2E-457E-4EF1-A3A3-D38957BDDF77}">
      <dgm:prSet/>
      <dgm:spPr/>
      <dgm:t>
        <a:bodyPr/>
        <a:lstStyle/>
        <a:p>
          <a:endParaRPr lang="en-US"/>
        </a:p>
      </dgm:t>
    </dgm:pt>
    <dgm:pt modelId="{49EB35A7-2055-4699-8887-29A9B78AFBE8}" type="pres">
      <dgm:prSet presAssocID="{430D518A-BE35-4C64-BC5C-C0970C282AC9}" presName="vert0" presStyleCnt="0">
        <dgm:presLayoutVars>
          <dgm:dir/>
          <dgm:animOne val="branch"/>
          <dgm:animLvl val="lvl"/>
        </dgm:presLayoutVars>
      </dgm:prSet>
      <dgm:spPr/>
    </dgm:pt>
    <dgm:pt modelId="{FF9D8D10-1C3D-4EE7-BEC9-ED440D78F0A1}" type="pres">
      <dgm:prSet presAssocID="{3E4E39F8-3928-4C1B-81EE-9AB909A92EF8}" presName="thickLine" presStyleLbl="alignNode1" presStyleIdx="0" presStyleCnt="9"/>
      <dgm:spPr/>
    </dgm:pt>
    <dgm:pt modelId="{1A8630D8-1244-4671-AADC-68990761D98E}" type="pres">
      <dgm:prSet presAssocID="{3E4E39F8-3928-4C1B-81EE-9AB909A92EF8}" presName="horz1" presStyleCnt="0"/>
      <dgm:spPr/>
    </dgm:pt>
    <dgm:pt modelId="{4FF412C4-8313-4D78-800A-F66F81582368}" type="pres">
      <dgm:prSet presAssocID="{3E4E39F8-3928-4C1B-81EE-9AB909A92EF8}" presName="tx1" presStyleLbl="revTx" presStyleIdx="0" presStyleCnt="9"/>
      <dgm:spPr/>
    </dgm:pt>
    <dgm:pt modelId="{EBE525F6-B77C-4E0C-853B-443B1DDF223C}" type="pres">
      <dgm:prSet presAssocID="{3E4E39F8-3928-4C1B-81EE-9AB909A92EF8}" presName="vert1" presStyleCnt="0"/>
      <dgm:spPr/>
    </dgm:pt>
    <dgm:pt modelId="{929C0473-04E1-4C8F-A4E5-F33A3FDFCFBD}" type="pres">
      <dgm:prSet presAssocID="{FD7EF548-53A2-47C6-BD61-F6BBF919724A}" presName="thickLine" presStyleLbl="alignNode1" presStyleIdx="1" presStyleCnt="9"/>
      <dgm:spPr/>
    </dgm:pt>
    <dgm:pt modelId="{CAB47566-DAB2-49D2-88DF-62F44C9E5453}" type="pres">
      <dgm:prSet presAssocID="{FD7EF548-53A2-47C6-BD61-F6BBF919724A}" presName="horz1" presStyleCnt="0"/>
      <dgm:spPr/>
    </dgm:pt>
    <dgm:pt modelId="{D2EF1434-9BBB-4FEE-9F56-8E473854C6C4}" type="pres">
      <dgm:prSet presAssocID="{FD7EF548-53A2-47C6-BD61-F6BBF919724A}" presName="tx1" presStyleLbl="revTx" presStyleIdx="1" presStyleCnt="9"/>
      <dgm:spPr/>
    </dgm:pt>
    <dgm:pt modelId="{182249E3-68E7-4292-BDCB-FA2A0E1AAED5}" type="pres">
      <dgm:prSet presAssocID="{FD7EF548-53A2-47C6-BD61-F6BBF919724A}" presName="vert1" presStyleCnt="0"/>
      <dgm:spPr/>
    </dgm:pt>
    <dgm:pt modelId="{825A154E-F83A-4D54-9CD8-65996117C7A1}" type="pres">
      <dgm:prSet presAssocID="{8DFA84B7-F02F-4AE6-A0E7-499CE9E44CFA}" presName="thickLine" presStyleLbl="alignNode1" presStyleIdx="2" presStyleCnt="9"/>
      <dgm:spPr/>
    </dgm:pt>
    <dgm:pt modelId="{8E1B877B-EA25-487C-B44D-EAC710A634B2}" type="pres">
      <dgm:prSet presAssocID="{8DFA84B7-F02F-4AE6-A0E7-499CE9E44CFA}" presName="horz1" presStyleCnt="0"/>
      <dgm:spPr/>
    </dgm:pt>
    <dgm:pt modelId="{1428733B-4E6C-4775-8C14-F815F5E4035D}" type="pres">
      <dgm:prSet presAssocID="{8DFA84B7-F02F-4AE6-A0E7-499CE9E44CFA}" presName="tx1" presStyleLbl="revTx" presStyleIdx="2" presStyleCnt="9"/>
      <dgm:spPr/>
    </dgm:pt>
    <dgm:pt modelId="{C19413E5-0A7B-45C8-BC37-B69DE67ACA62}" type="pres">
      <dgm:prSet presAssocID="{8DFA84B7-F02F-4AE6-A0E7-499CE9E44CFA}" presName="vert1" presStyleCnt="0"/>
      <dgm:spPr/>
    </dgm:pt>
    <dgm:pt modelId="{C41BD60E-4F2A-4483-8FDE-729C0BF086EB}" type="pres">
      <dgm:prSet presAssocID="{F45945FE-3D6B-4B1D-B29C-925EF146A0C4}" presName="thickLine" presStyleLbl="alignNode1" presStyleIdx="3" presStyleCnt="9"/>
      <dgm:spPr/>
    </dgm:pt>
    <dgm:pt modelId="{DF97F67A-BEA2-4ADA-8AC1-3C6D48E674A5}" type="pres">
      <dgm:prSet presAssocID="{F45945FE-3D6B-4B1D-B29C-925EF146A0C4}" presName="horz1" presStyleCnt="0"/>
      <dgm:spPr/>
    </dgm:pt>
    <dgm:pt modelId="{53E77A81-EC90-4D60-84D5-392717FEE67F}" type="pres">
      <dgm:prSet presAssocID="{F45945FE-3D6B-4B1D-B29C-925EF146A0C4}" presName="tx1" presStyleLbl="revTx" presStyleIdx="3" presStyleCnt="9"/>
      <dgm:spPr/>
    </dgm:pt>
    <dgm:pt modelId="{A6953255-BFA5-454B-BD21-A38A94A14C3A}" type="pres">
      <dgm:prSet presAssocID="{F45945FE-3D6B-4B1D-B29C-925EF146A0C4}" presName="vert1" presStyleCnt="0"/>
      <dgm:spPr/>
    </dgm:pt>
    <dgm:pt modelId="{C96558E2-96F9-4074-BE62-8B5EAA33C0A4}" type="pres">
      <dgm:prSet presAssocID="{61C914BB-BD04-42F5-ACB7-16254B562B6E}" presName="thickLine" presStyleLbl="alignNode1" presStyleIdx="4" presStyleCnt="9"/>
      <dgm:spPr/>
    </dgm:pt>
    <dgm:pt modelId="{BC4942F5-DF79-47B5-AA96-1C16ADC49FA3}" type="pres">
      <dgm:prSet presAssocID="{61C914BB-BD04-42F5-ACB7-16254B562B6E}" presName="horz1" presStyleCnt="0"/>
      <dgm:spPr/>
    </dgm:pt>
    <dgm:pt modelId="{CE8EDE26-382A-4944-9FFA-246CA341328C}" type="pres">
      <dgm:prSet presAssocID="{61C914BB-BD04-42F5-ACB7-16254B562B6E}" presName="tx1" presStyleLbl="revTx" presStyleIdx="4" presStyleCnt="9"/>
      <dgm:spPr/>
    </dgm:pt>
    <dgm:pt modelId="{68BC4303-C9B3-4639-AC77-91234E4A5B42}" type="pres">
      <dgm:prSet presAssocID="{61C914BB-BD04-42F5-ACB7-16254B562B6E}" presName="vert1" presStyleCnt="0"/>
      <dgm:spPr/>
    </dgm:pt>
    <dgm:pt modelId="{175E4DC0-72B8-4B68-A3F5-884261246282}" type="pres">
      <dgm:prSet presAssocID="{94853BAC-B964-44CB-AF02-A1F5A2519933}" presName="thickLine" presStyleLbl="alignNode1" presStyleIdx="5" presStyleCnt="9"/>
      <dgm:spPr/>
    </dgm:pt>
    <dgm:pt modelId="{A5933960-FD19-43AE-9F27-4A78244C1CAA}" type="pres">
      <dgm:prSet presAssocID="{94853BAC-B964-44CB-AF02-A1F5A2519933}" presName="horz1" presStyleCnt="0"/>
      <dgm:spPr/>
    </dgm:pt>
    <dgm:pt modelId="{E0433AD5-8D2F-4FAD-A86E-6DD4544D9F5A}" type="pres">
      <dgm:prSet presAssocID="{94853BAC-B964-44CB-AF02-A1F5A2519933}" presName="tx1" presStyleLbl="revTx" presStyleIdx="5" presStyleCnt="9"/>
      <dgm:spPr/>
    </dgm:pt>
    <dgm:pt modelId="{041965BF-EA9D-417B-8167-6F0CED3A6E85}" type="pres">
      <dgm:prSet presAssocID="{94853BAC-B964-44CB-AF02-A1F5A2519933}" presName="vert1" presStyleCnt="0"/>
      <dgm:spPr/>
    </dgm:pt>
    <dgm:pt modelId="{ABB1C892-E150-4BE1-BF1D-70B6609CED79}" type="pres">
      <dgm:prSet presAssocID="{1E3F9F60-CB65-4FF9-B8E5-3C4FBBAAFC9A}" presName="thickLine" presStyleLbl="alignNode1" presStyleIdx="6" presStyleCnt="9"/>
      <dgm:spPr/>
    </dgm:pt>
    <dgm:pt modelId="{50E7A3D3-F7A1-4187-8600-0AAA0C39769E}" type="pres">
      <dgm:prSet presAssocID="{1E3F9F60-CB65-4FF9-B8E5-3C4FBBAAFC9A}" presName="horz1" presStyleCnt="0"/>
      <dgm:spPr/>
    </dgm:pt>
    <dgm:pt modelId="{6A67E3C5-9DA9-416E-B474-86D5B0EED98C}" type="pres">
      <dgm:prSet presAssocID="{1E3F9F60-CB65-4FF9-B8E5-3C4FBBAAFC9A}" presName="tx1" presStyleLbl="revTx" presStyleIdx="6" presStyleCnt="9"/>
      <dgm:spPr/>
    </dgm:pt>
    <dgm:pt modelId="{B7FB68ED-478C-46A3-BD1C-B348EC6AFE4B}" type="pres">
      <dgm:prSet presAssocID="{1E3F9F60-CB65-4FF9-B8E5-3C4FBBAAFC9A}" presName="vert1" presStyleCnt="0"/>
      <dgm:spPr/>
    </dgm:pt>
    <dgm:pt modelId="{D797F5F1-662C-4A24-9764-F4A14490B936}" type="pres">
      <dgm:prSet presAssocID="{4F3BC83D-8E88-44AB-ABAB-437655492279}" presName="thickLine" presStyleLbl="alignNode1" presStyleIdx="7" presStyleCnt="9"/>
      <dgm:spPr/>
    </dgm:pt>
    <dgm:pt modelId="{8DFF9F24-86A2-4BCA-A8B7-2BB2108A15A0}" type="pres">
      <dgm:prSet presAssocID="{4F3BC83D-8E88-44AB-ABAB-437655492279}" presName="horz1" presStyleCnt="0"/>
      <dgm:spPr/>
    </dgm:pt>
    <dgm:pt modelId="{F19CB865-B821-4B85-B4F0-1A0FEEB9A3EA}" type="pres">
      <dgm:prSet presAssocID="{4F3BC83D-8E88-44AB-ABAB-437655492279}" presName="tx1" presStyleLbl="revTx" presStyleIdx="7" presStyleCnt="9"/>
      <dgm:spPr/>
    </dgm:pt>
    <dgm:pt modelId="{DE676924-2E93-4827-8E9E-7EE93CCD5525}" type="pres">
      <dgm:prSet presAssocID="{4F3BC83D-8E88-44AB-ABAB-437655492279}" presName="vert1" presStyleCnt="0"/>
      <dgm:spPr/>
    </dgm:pt>
    <dgm:pt modelId="{D55AD8BA-314F-407E-8C44-64A1264A23F1}" type="pres">
      <dgm:prSet presAssocID="{B4DD97B8-2B38-46AA-BC5F-D21394FD4335}" presName="thickLine" presStyleLbl="alignNode1" presStyleIdx="8" presStyleCnt="9"/>
      <dgm:spPr/>
    </dgm:pt>
    <dgm:pt modelId="{74B3812B-9271-48C7-B847-92BB510F4F90}" type="pres">
      <dgm:prSet presAssocID="{B4DD97B8-2B38-46AA-BC5F-D21394FD4335}" presName="horz1" presStyleCnt="0"/>
      <dgm:spPr/>
    </dgm:pt>
    <dgm:pt modelId="{FCDD2D70-B1A2-4D1D-B302-B9FBB52D05C1}" type="pres">
      <dgm:prSet presAssocID="{B4DD97B8-2B38-46AA-BC5F-D21394FD4335}" presName="tx1" presStyleLbl="revTx" presStyleIdx="8" presStyleCnt="9"/>
      <dgm:spPr/>
    </dgm:pt>
    <dgm:pt modelId="{7C34E820-0D9B-4A5C-9945-2FE38F960ED5}" type="pres">
      <dgm:prSet presAssocID="{B4DD97B8-2B38-46AA-BC5F-D21394FD4335}" presName="vert1" presStyleCnt="0"/>
      <dgm:spPr/>
    </dgm:pt>
  </dgm:ptLst>
  <dgm:cxnLst>
    <dgm:cxn modelId="{A8E69109-3CAE-41F9-9B6B-5A29902604A1}" srcId="{430D518A-BE35-4C64-BC5C-C0970C282AC9}" destId="{4F3BC83D-8E88-44AB-ABAB-437655492279}" srcOrd="7" destOrd="0" parTransId="{399168FF-4343-40D3-B446-A4D7AB0F4E8F}" sibTransId="{401C2301-3959-4EFE-8617-6E4BDE6A16AE}"/>
    <dgm:cxn modelId="{36D91F0A-36D6-44C6-9FE8-C66136E3348C}" type="presOf" srcId="{4F3BC83D-8E88-44AB-ABAB-437655492279}" destId="{F19CB865-B821-4B85-B4F0-1A0FEEB9A3EA}" srcOrd="0" destOrd="0" presId="urn:microsoft.com/office/officeart/2008/layout/LinedList"/>
    <dgm:cxn modelId="{4A31DF2E-457E-4EF1-A3A3-D38957BDDF77}" srcId="{430D518A-BE35-4C64-BC5C-C0970C282AC9}" destId="{B4DD97B8-2B38-46AA-BC5F-D21394FD4335}" srcOrd="8" destOrd="0" parTransId="{3A56C93D-C399-451A-B120-64A82880A12C}" sibTransId="{64B6EFB4-F682-4651-82B6-613733ADD0BF}"/>
    <dgm:cxn modelId="{C2245239-6472-4A53-80E1-D995809E2AB5}" srcId="{430D518A-BE35-4C64-BC5C-C0970C282AC9}" destId="{94853BAC-B964-44CB-AF02-A1F5A2519933}" srcOrd="5" destOrd="0" parTransId="{60590B63-2100-43E6-96EB-1899EF8BE8BB}" sibTransId="{9AF97315-61E7-47D0-B7D9-8249E5379074}"/>
    <dgm:cxn modelId="{C7168F39-1545-4CF1-A74C-1690036F6EB7}" srcId="{430D518A-BE35-4C64-BC5C-C0970C282AC9}" destId="{61C914BB-BD04-42F5-ACB7-16254B562B6E}" srcOrd="4" destOrd="0" parTransId="{A8578410-B50F-47AF-AB6A-EE8CFDEC3815}" sibTransId="{661B165C-6850-433A-B3CD-9E9DB8C1F3EA}"/>
    <dgm:cxn modelId="{D668E940-3775-4F2B-BC64-C5DD108C003F}" srcId="{430D518A-BE35-4C64-BC5C-C0970C282AC9}" destId="{1E3F9F60-CB65-4FF9-B8E5-3C4FBBAAFC9A}" srcOrd="6" destOrd="0" parTransId="{FA5C8106-4CFE-4AF4-9222-A21CAC4FBA54}" sibTransId="{C318EEDA-4370-4986-B04D-DD724778EA72}"/>
    <dgm:cxn modelId="{33A63B4D-B048-4439-97A0-DD8625EC6D41}" type="presOf" srcId="{FD7EF548-53A2-47C6-BD61-F6BBF919724A}" destId="{D2EF1434-9BBB-4FEE-9F56-8E473854C6C4}" srcOrd="0" destOrd="0" presId="urn:microsoft.com/office/officeart/2008/layout/LinedList"/>
    <dgm:cxn modelId="{167F2A75-7C24-4C1E-A41D-1FC896ABB33E}" type="presOf" srcId="{B4DD97B8-2B38-46AA-BC5F-D21394FD4335}" destId="{FCDD2D70-B1A2-4D1D-B302-B9FBB52D05C1}" srcOrd="0" destOrd="0" presId="urn:microsoft.com/office/officeart/2008/layout/LinedList"/>
    <dgm:cxn modelId="{49A0B978-F04B-4271-8346-D55C8BF3036A}" srcId="{430D518A-BE35-4C64-BC5C-C0970C282AC9}" destId="{F45945FE-3D6B-4B1D-B29C-925EF146A0C4}" srcOrd="3" destOrd="0" parTransId="{B7F83CD9-D756-4B89-8F4D-5EB574C3FFDE}" sibTransId="{FD91C270-63C2-44EE-93BB-B685B4AA939F}"/>
    <dgm:cxn modelId="{56B7B8A3-0A78-4449-BD37-65C1400890D9}" srcId="{430D518A-BE35-4C64-BC5C-C0970C282AC9}" destId="{3E4E39F8-3928-4C1B-81EE-9AB909A92EF8}" srcOrd="0" destOrd="0" parTransId="{BC46A00E-9690-4B8F-AF47-DB0A7C8F0678}" sibTransId="{2B0626F0-9524-4F47-B5AC-74373A91DDF1}"/>
    <dgm:cxn modelId="{57F6F1AC-C469-49A5-B3A4-49B04E635F20}" type="presOf" srcId="{61C914BB-BD04-42F5-ACB7-16254B562B6E}" destId="{CE8EDE26-382A-4944-9FFA-246CA341328C}" srcOrd="0" destOrd="0" presId="urn:microsoft.com/office/officeart/2008/layout/LinedList"/>
    <dgm:cxn modelId="{7FC72EC1-E411-4DAF-9DA5-1C9FF3DC826A}" type="presOf" srcId="{F45945FE-3D6B-4B1D-B29C-925EF146A0C4}" destId="{53E77A81-EC90-4D60-84D5-392717FEE67F}" srcOrd="0" destOrd="0" presId="urn:microsoft.com/office/officeart/2008/layout/LinedList"/>
    <dgm:cxn modelId="{F813FED6-3FF1-46ED-9738-6303B7F23BFB}" type="presOf" srcId="{430D518A-BE35-4C64-BC5C-C0970C282AC9}" destId="{49EB35A7-2055-4699-8887-29A9B78AFBE8}" srcOrd="0" destOrd="0" presId="urn:microsoft.com/office/officeart/2008/layout/LinedList"/>
    <dgm:cxn modelId="{EB0321D7-510E-4AEA-A1EA-2B1C801503DB}" srcId="{430D518A-BE35-4C64-BC5C-C0970C282AC9}" destId="{FD7EF548-53A2-47C6-BD61-F6BBF919724A}" srcOrd="1" destOrd="0" parTransId="{18A394CE-6985-48F5-9EB7-401E660FEB6C}" sibTransId="{1E4FDB20-FE2B-4130-A38D-6CB49D4E229F}"/>
    <dgm:cxn modelId="{34101FDD-0A68-48D7-A8ED-815D389DF9A1}" type="presOf" srcId="{94853BAC-B964-44CB-AF02-A1F5A2519933}" destId="{E0433AD5-8D2F-4FAD-A86E-6DD4544D9F5A}" srcOrd="0" destOrd="0" presId="urn:microsoft.com/office/officeart/2008/layout/LinedList"/>
    <dgm:cxn modelId="{7C1399E1-1D86-4AEC-BEB2-FE55F73526C1}" type="presOf" srcId="{3E4E39F8-3928-4C1B-81EE-9AB909A92EF8}" destId="{4FF412C4-8313-4D78-800A-F66F81582368}" srcOrd="0" destOrd="0" presId="urn:microsoft.com/office/officeart/2008/layout/LinedList"/>
    <dgm:cxn modelId="{F2D881ED-A1A2-46AC-AD37-0F9D26BA68C1}" type="presOf" srcId="{1E3F9F60-CB65-4FF9-B8E5-3C4FBBAAFC9A}" destId="{6A67E3C5-9DA9-416E-B474-86D5B0EED98C}" srcOrd="0" destOrd="0" presId="urn:microsoft.com/office/officeart/2008/layout/LinedList"/>
    <dgm:cxn modelId="{68CB61FE-5256-48C1-ACBE-4D7360717DF8}" type="presOf" srcId="{8DFA84B7-F02F-4AE6-A0E7-499CE9E44CFA}" destId="{1428733B-4E6C-4775-8C14-F815F5E4035D}" srcOrd="0" destOrd="0" presId="urn:microsoft.com/office/officeart/2008/layout/LinedList"/>
    <dgm:cxn modelId="{8C2E53FE-F17F-4CBB-8290-25E7FFB3295D}" srcId="{430D518A-BE35-4C64-BC5C-C0970C282AC9}" destId="{8DFA84B7-F02F-4AE6-A0E7-499CE9E44CFA}" srcOrd="2" destOrd="0" parTransId="{5DBAE355-F751-4EAD-AFEB-D8A374E1F51D}" sibTransId="{1E99F366-F207-4A3C-946A-28CE9C861AEF}"/>
    <dgm:cxn modelId="{803A44C2-D05B-4109-8FEF-646C9FC51E78}" type="presParOf" srcId="{49EB35A7-2055-4699-8887-29A9B78AFBE8}" destId="{FF9D8D10-1C3D-4EE7-BEC9-ED440D78F0A1}" srcOrd="0" destOrd="0" presId="urn:microsoft.com/office/officeart/2008/layout/LinedList"/>
    <dgm:cxn modelId="{2EEB2273-5633-462E-B660-02CCC081AA64}" type="presParOf" srcId="{49EB35A7-2055-4699-8887-29A9B78AFBE8}" destId="{1A8630D8-1244-4671-AADC-68990761D98E}" srcOrd="1" destOrd="0" presId="urn:microsoft.com/office/officeart/2008/layout/LinedList"/>
    <dgm:cxn modelId="{654A4F4C-24F7-4883-B30A-3F90F12BE730}" type="presParOf" srcId="{1A8630D8-1244-4671-AADC-68990761D98E}" destId="{4FF412C4-8313-4D78-800A-F66F81582368}" srcOrd="0" destOrd="0" presId="urn:microsoft.com/office/officeart/2008/layout/LinedList"/>
    <dgm:cxn modelId="{99FEB4E2-1CE3-42D2-AF47-7AE82D232A56}" type="presParOf" srcId="{1A8630D8-1244-4671-AADC-68990761D98E}" destId="{EBE525F6-B77C-4E0C-853B-443B1DDF223C}" srcOrd="1" destOrd="0" presId="urn:microsoft.com/office/officeart/2008/layout/LinedList"/>
    <dgm:cxn modelId="{C96EA592-1E35-4F6B-B981-97BDC0EE8007}" type="presParOf" srcId="{49EB35A7-2055-4699-8887-29A9B78AFBE8}" destId="{929C0473-04E1-4C8F-A4E5-F33A3FDFCFBD}" srcOrd="2" destOrd="0" presId="urn:microsoft.com/office/officeart/2008/layout/LinedList"/>
    <dgm:cxn modelId="{8CA708FB-896D-43D9-8890-7B70DF4E5C81}" type="presParOf" srcId="{49EB35A7-2055-4699-8887-29A9B78AFBE8}" destId="{CAB47566-DAB2-49D2-88DF-62F44C9E5453}" srcOrd="3" destOrd="0" presId="urn:microsoft.com/office/officeart/2008/layout/LinedList"/>
    <dgm:cxn modelId="{C254E38A-877C-4E0D-9F48-07F5D6644C19}" type="presParOf" srcId="{CAB47566-DAB2-49D2-88DF-62F44C9E5453}" destId="{D2EF1434-9BBB-4FEE-9F56-8E473854C6C4}" srcOrd="0" destOrd="0" presId="urn:microsoft.com/office/officeart/2008/layout/LinedList"/>
    <dgm:cxn modelId="{2AFCC8B2-A011-4937-AC78-CAC86381A54F}" type="presParOf" srcId="{CAB47566-DAB2-49D2-88DF-62F44C9E5453}" destId="{182249E3-68E7-4292-BDCB-FA2A0E1AAED5}" srcOrd="1" destOrd="0" presId="urn:microsoft.com/office/officeart/2008/layout/LinedList"/>
    <dgm:cxn modelId="{95FF6BC2-11D4-4DF6-977D-12E9528C96D4}" type="presParOf" srcId="{49EB35A7-2055-4699-8887-29A9B78AFBE8}" destId="{825A154E-F83A-4D54-9CD8-65996117C7A1}" srcOrd="4" destOrd="0" presId="urn:microsoft.com/office/officeart/2008/layout/LinedList"/>
    <dgm:cxn modelId="{0391DA21-6788-4AC7-B4C6-B0A1B287C5E4}" type="presParOf" srcId="{49EB35A7-2055-4699-8887-29A9B78AFBE8}" destId="{8E1B877B-EA25-487C-B44D-EAC710A634B2}" srcOrd="5" destOrd="0" presId="urn:microsoft.com/office/officeart/2008/layout/LinedList"/>
    <dgm:cxn modelId="{23B3C6E1-C245-4154-BDC1-F9B1576C3374}" type="presParOf" srcId="{8E1B877B-EA25-487C-B44D-EAC710A634B2}" destId="{1428733B-4E6C-4775-8C14-F815F5E4035D}" srcOrd="0" destOrd="0" presId="urn:microsoft.com/office/officeart/2008/layout/LinedList"/>
    <dgm:cxn modelId="{79AB3FE0-7DE5-4366-A234-8A91481F571A}" type="presParOf" srcId="{8E1B877B-EA25-487C-B44D-EAC710A634B2}" destId="{C19413E5-0A7B-45C8-BC37-B69DE67ACA62}" srcOrd="1" destOrd="0" presId="urn:microsoft.com/office/officeart/2008/layout/LinedList"/>
    <dgm:cxn modelId="{DEBD5A3F-352A-4DC6-8BF4-EF32229FF912}" type="presParOf" srcId="{49EB35A7-2055-4699-8887-29A9B78AFBE8}" destId="{C41BD60E-4F2A-4483-8FDE-729C0BF086EB}" srcOrd="6" destOrd="0" presId="urn:microsoft.com/office/officeart/2008/layout/LinedList"/>
    <dgm:cxn modelId="{4EBEC782-DDBA-4B28-B98E-CA526B168FEA}" type="presParOf" srcId="{49EB35A7-2055-4699-8887-29A9B78AFBE8}" destId="{DF97F67A-BEA2-4ADA-8AC1-3C6D48E674A5}" srcOrd="7" destOrd="0" presId="urn:microsoft.com/office/officeart/2008/layout/LinedList"/>
    <dgm:cxn modelId="{CD599354-70E1-419C-BD07-A6EC87540076}" type="presParOf" srcId="{DF97F67A-BEA2-4ADA-8AC1-3C6D48E674A5}" destId="{53E77A81-EC90-4D60-84D5-392717FEE67F}" srcOrd="0" destOrd="0" presId="urn:microsoft.com/office/officeart/2008/layout/LinedList"/>
    <dgm:cxn modelId="{F9F7E7DF-C1EB-481A-96B3-1269BE6F712A}" type="presParOf" srcId="{DF97F67A-BEA2-4ADA-8AC1-3C6D48E674A5}" destId="{A6953255-BFA5-454B-BD21-A38A94A14C3A}" srcOrd="1" destOrd="0" presId="urn:microsoft.com/office/officeart/2008/layout/LinedList"/>
    <dgm:cxn modelId="{3677D604-8CC7-4983-9133-0710ABF6352C}" type="presParOf" srcId="{49EB35A7-2055-4699-8887-29A9B78AFBE8}" destId="{C96558E2-96F9-4074-BE62-8B5EAA33C0A4}" srcOrd="8" destOrd="0" presId="urn:microsoft.com/office/officeart/2008/layout/LinedList"/>
    <dgm:cxn modelId="{470C15AE-6D2D-4DAD-8698-11A77821543B}" type="presParOf" srcId="{49EB35A7-2055-4699-8887-29A9B78AFBE8}" destId="{BC4942F5-DF79-47B5-AA96-1C16ADC49FA3}" srcOrd="9" destOrd="0" presId="urn:microsoft.com/office/officeart/2008/layout/LinedList"/>
    <dgm:cxn modelId="{DFB323C6-309A-481F-B5F2-57582BE35E67}" type="presParOf" srcId="{BC4942F5-DF79-47B5-AA96-1C16ADC49FA3}" destId="{CE8EDE26-382A-4944-9FFA-246CA341328C}" srcOrd="0" destOrd="0" presId="urn:microsoft.com/office/officeart/2008/layout/LinedList"/>
    <dgm:cxn modelId="{DDBABB83-A95F-40E7-B3A1-BDDC986697BE}" type="presParOf" srcId="{BC4942F5-DF79-47B5-AA96-1C16ADC49FA3}" destId="{68BC4303-C9B3-4639-AC77-91234E4A5B42}" srcOrd="1" destOrd="0" presId="urn:microsoft.com/office/officeart/2008/layout/LinedList"/>
    <dgm:cxn modelId="{3A2ADC35-FD9D-4B8B-835A-C74C07148974}" type="presParOf" srcId="{49EB35A7-2055-4699-8887-29A9B78AFBE8}" destId="{175E4DC0-72B8-4B68-A3F5-884261246282}" srcOrd="10" destOrd="0" presId="urn:microsoft.com/office/officeart/2008/layout/LinedList"/>
    <dgm:cxn modelId="{037D3B32-A817-4A1E-9ADC-3DB23BB7EE34}" type="presParOf" srcId="{49EB35A7-2055-4699-8887-29A9B78AFBE8}" destId="{A5933960-FD19-43AE-9F27-4A78244C1CAA}" srcOrd="11" destOrd="0" presId="urn:microsoft.com/office/officeart/2008/layout/LinedList"/>
    <dgm:cxn modelId="{96B6319E-A4FC-4281-AD28-2FCD02D4F45A}" type="presParOf" srcId="{A5933960-FD19-43AE-9F27-4A78244C1CAA}" destId="{E0433AD5-8D2F-4FAD-A86E-6DD4544D9F5A}" srcOrd="0" destOrd="0" presId="urn:microsoft.com/office/officeart/2008/layout/LinedList"/>
    <dgm:cxn modelId="{0B0E74FB-86F4-4720-8424-3FEF7C7F1A41}" type="presParOf" srcId="{A5933960-FD19-43AE-9F27-4A78244C1CAA}" destId="{041965BF-EA9D-417B-8167-6F0CED3A6E85}" srcOrd="1" destOrd="0" presId="urn:microsoft.com/office/officeart/2008/layout/LinedList"/>
    <dgm:cxn modelId="{E5A1FE43-2E54-440D-A9A5-095B3AA9D9C4}" type="presParOf" srcId="{49EB35A7-2055-4699-8887-29A9B78AFBE8}" destId="{ABB1C892-E150-4BE1-BF1D-70B6609CED79}" srcOrd="12" destOrd="0" presId="urn:microsoft.com/office/officeart/2008/layout/LinedList"/>
    <dgm:cxn modelId="{22D5C360-801F-4B5A-BC93-C6ECE7928F88}" type="presParOf" srcId="{49EB35A7-2055-4699-8887-29A9B78AFBE8}" destId="{50E7A3D3-F7A1-4187-8600-0AAA0C39769E}" srcOrd="13" destOrd="0" presId="urn:microsoft.com/office/officeart/2008/layout/LinedList"/>
    <dgm:cxn modelId="{FD29ECD7-FD3B-42FA-8A5F-39A3C67ECFEB}" type="presParOf" srcId="{50E7A3D3-F7A1-4187-8600-0AAA0C39769E}" destId="{6A67E3C5-9DA9-416E-B474-86D5B0EED98C}" srcOrd="0" destOrd="0" presId="urn:microsoft.com/office/officeart/2008/layout/LinedList"/>
    <dgm:cxn modelId="{1B6EC92C-2292-4840-BD1D-0A3CE7CDCB45}" type="presParOf" srcId="{50E7A3D3-F7A1-4187-8600-0AAA0C39769E}" destId="{B7FB68ED-478C-46A3-BD1C-B348EC6AFE4B}" srcOrd="1" destOrd="0" presId="urn:microsoft.com/office/officeart/2008/layout/LinedList"/>
    <dgm:cxn modelId="{BE09910C-C25C-49DF-A9E9-49046FBDB4EF}" type="presParOf" srcId="{49EB35A7-2055-4699-8887-29A9B78AFBE8}" destId="{D797F5F1-662C-4A24-9764-F4A14490B936}" srcOrd="14" destOrd="0" presId="urn:microsoft.com/office/officeart/2008/layout/LinedList"/>
    <dgm:cxn modelId="{A9267780-B670-4DC3-9183-2F72938AEE73}" type="presParOf" srcId="{49EB35A7-2055-4699-8887-29A9B78AFBE8}" destId="{8DFF9F24-86A2-4BCA-A8B7-2BB2108A15A0}" srcOrd="15" destOrd="0" presId="urn:microsoft.com/office/officeart/2008/layout/LinedList"/>
    <dgm:cxn modelId="{D3ECDCD0-741A-477D-B42C-31A8050B4548}" type="presParOf" srcId="{8DFF9F24-86A2-4BCA-A8B7-2BB2108A15A0}" destId="{F19CB865-B821-4B85-B4F0-1A0FEEB9A3EA}" srcOrd="0" destOrd="0" presId="urn:microsoft.com/office/officeart/2008/layout/LinedList"/>
    <dgm:cxn modelId="{EB91260A-BA26-4969-A0DB-78D5A82DFFE0}" type="presParOf" srcId="{8DFF9F24-86A2-4BCA-A8B7-2BB2108A15A0}" destId="{DE676924-2E93-4827-8E9E-7EE93CCD5525}" srcOrd="1" destOrd="0" presId="urn:microsoft.com/office/officeart/2008/layout/LinedList"/>
    <dgm:cxn modelId="{DDA26E60-7DE6-4DB8-B77E-DE7C2DA3C498}" type="presParOf" srcId="{49EB35A7-2055-4699-8887-29A9B78AFBE8}" destId="{D55AD8BA-314F-407E-8C44-64A1264A23F1}" srcOrd="16" destOrd="0" presId="urn:microsoft.com/office/officeart/2008/layout/LinedList"/>
    <dgm:cxn modelId="{F2DD93C8-0A14-4A46-877E-CD0D4BBF0CCC}" type="presParOf" srcId="{49EB35A7-2055-4699-8887-29A9B78AFBE8}" destId="{74B3812B-9271-48C7-B847-92BB510F4F90}" srcOrd="17" destOrd="0" presId="urn:microsoft.com/office/officeart/2008/layout/LinedList"/>
    <dgm:cxn modelId="{FDF6634D-E1B2-4837-A835-1F6FB5B34E10}" type="presParOf" srcId="{74B3812B-9271-48C7-B847-92BB510F4F90}" destId="{FCDD2D70-B1A2-4D1D-B302-B9FBB52D05C1}" srcOrd="0" destOrd="0" presId="urn:microsoft.com/office/officeart/2008/layout/LinedList"/>
    <dgm:cxn modelId="{4B9EC44D-7513-429E-A00D-DD1592A64059}" type="presParOf" srcId="{74B3812B-9271-48C7-B847-92BB510F4F90}" destId="{7C34E820-0D9B-4A5C-9945-2FE38F960ED5}"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EB68DC5-F18A-4274-BDC6-0D14D620A253}" type="doc">
      <dgm:prSet loTypeId="urn:microsoft.com/office/officeart/2008/layout/LinedList" loCatId="list" qsTypeId="urn:microsoft.com/office/officeart/2005/8/quickstyle/simple1" qsCatId="simple" csTypeId="urn:microsoft.com/office/officeart/2005/8/colors/accent0_3" csCatId="mainScheme" phldr="1"/>
      <dgm:spPr/>
      <dgm:t>
        <a:bodyPr/>
        <a:lstStyle/>
        <a:p>
          <a:endParaRPr lang="en-US"/>
        </a:p>
      </dgm:t>
    </dgm:pt>
    <dgm:pt modelId="{0651BDAD-8167-422E-BFFC-30FA770C12B4}">
      <dgm:prSet/>
      <dgm:spPr/>
      <dgm:t>
        <a:bodyPr/>
        <a:lstStyle/>
        <a:p>
          <a:r>
            <a:rPr lang="en-US" dirty="0"/>
            <a:t>Eliminates restrictions on:</a:t>
          </a:r>
        </a:p>
      </dgm:t>
    </dgm:pt>
    <dgm:pt modelId="{1B81212A-DFDB-4C8B-8150-12A7594E0970}" type="parTrans" cxnId="{4A78C250-F9CE-4FD5-8BCE-BDFF7200EB99}">
      <dgm:prSet/>
      <dgm:spPr/>
      <dgm:t>
        <a:bodyPr/>
        <a:lstStyle/>
        <a:p>
          <a:endParaRPr lang="en-US"/>
        </a:p>
      </dgm:t>
    </dgm:pt>
    <dgm:pt modelId="{F8E60E90-9F0D-4C3D-B580-F4E243EEC8EC}" type="sibTrans" cxnId="{4A78C250-F9CE-4FD5-8BCE-BDFF7200EB99}">
      <dgm:prSet/>
      <dgm:spPr/>
      <dgm:t>
        <a:bodyPr/>
        <a:lstStyle/>
        <a:p>
          <a:endParaRPr lang="en-US"/>
        </a:p>
      </dgm:t>
    </dgm:pt>
    <dgm:pt modelId="{C5C4952A-AE2F-450B-AA87-00D74295A555}">
      <dgm:prSet/>
      <dgm:spPr/>
      <dgm:t>
        <a:bodyPr/>
        <a:lstStyle/>
        <a:p>
          <a:r>
            <a:rPr lang="en-US" dirty="0"/>
            <a:t>Subsequent inpatient visits</a:t>
          </a:r>
        </a:p>
      </dgm:t>
    </dgm:pt>
    <dgm:pt modelId="{5ECAADFB-6A28-414C-8A71-A6C72CCA16FC}" type="parTrans" cxnId="{7B4A9BD8-E8DB-4AAF-BC2E-3A8903328178}">
      <dgm:prSet/>
      <dgm:spPr/>
      <dgm:t>
        <a:bodyPr/>
        <a:lstStyle/>
        <a:p>
          <a:endParaRPr lang="en-US"/>
        </a:p>
      </dgm:t>
    </dgm:pt>
    <dgm:pt modelId="{269B52D2-B816-45AF-B788-B8AABB0C045B}" type="sibTrans" cxnId="{7B4A9BD8-E8DB-4AAF-BC2E-3A8903328178}">
      <dgm:prSet/>
      <dgm:spPr/>
      <dgm:t>
        <a:bodyPr/>
        <a:lstStyle/>
        <a:p>
          <a:endParaRPr lang="en-US"/>
        </a:p>
      </dgm:t>
    </dgm:pt>
    <dgm:pt modelId="{2A9A161E-B2FF-4233-B74A-B3D9C2AD01F4}">
      <dgm:prSet/>
      <dgm:spPr/>
      <dgm:t>
        <a:bodyPr/>
        <a:lstStyle/>
        <a:p>
          <a:r>
            <a:rPr lang="en-US" dirty="0"/>
            <a:t>Nursing facility visits</a:t>
          </a:r>
        </a:p>
      </dgm:t>
    </dgm:pt>
    <dgm:pt modelId="{2BA2FC64-FFAB-42D7-9B8F-737E04649E09}" type="parTrans" cxnId="{96CEA1D9-E7F4-45BB-AF76-FE3B4CFF5B90}">
      <dgm:prSet/>
      <dgm:spPr/>
      <dgm:t>
        <a:bodyPr/>
        <a:lstStyle/>
        <a:p>
          <a:endParaRPr lang="en-US"/>
        </a:p>
      </dgm:t>
    </dgm:pt>
    <dgm:pt modelId="{88A2CFCC-2F7C-48D7-83DD-48804E90D5C7}" type="sibTrans" cxnId="{96CEA1D9-E7F4-45BB-AF76-FE3B4CFF5B90}">
      <dgm:prSet/>
      <dgm:spPr/>
      <dgm:t>
        <a:bodyPr/>
        <a:lstStyle/>
        <a:p>
          <a:endParaRPr lang="en-US"/>
        </a:p>
      </dgm:t>
    </dgm:pt>
    <dgm:pt modelId="{B9E2DC7B-7A9A-4E43-9553-A115122651D0}">
      <dgm:prSet/>
      <dgm:spPr/>
      <dgm:t>
        <a:bodyPr/>
        <a:lstStyle/>
        <a:p>
          <a:r>
            <a:rPr lang="en-US" dirty="0"/>
            <a:t>Critical care consults</a:t>
          </a:r>
        </a:p>
      </dgm:t>
    </dgm:pt>
    <dgm:pt modelId="{801BA198-9C09-4309-A961-91C657E32CCA}" type="parTrans" cxnId="{FE39228E-7E1D-437E-862F-62615E9FC3BA}">
      <dgm:prSet/>
      <dgm:spPr/>
      <dgm:t>
        <a:bodyPr/>
        <a:lstStyle/>
        <a:p>
          <a:endParaRPr lang="en-US"/>
        </a:p>
      </dgm:t>
    </dgm:pt>
    <dgm:pt modelId="{3972934D-F8B3-4553-98C2-14F55D15B863}" type="sibTrans" cxnId="{FE39228E-7E1D-437E-862F-62615E9FC3BA}">
      <dgm:prSet/>
      <dgm:spPr/>
      <dgm:t>
        <a:bodyPr/>
        <a:lstStyle/>
        <a:p>
          <a:endParaRPr lang="en-US"/>
        </a:p>
      </dgm:t>
    </dgm:pt>
    <dgm:pt modelId="{C5B7DB69-2821-4F98-A792-7BD72E0C3504}">
      <dgm:prSet/>
      <dgm:spPr/>
      <dgm:t>
        <a:bodyPr/>
        <a:lstStyle/>
        <a:p>
          <a:r>
            <a:rPr lang="en-US" dirty="0"/>
            <a:t>Supports flexible patient-centered care.</a:t>
          </a:r>
        </a:p>
      </dgm:t>
    </dgm:pt>
    <dgm:pt modelId="{1B8AC4EA-58D7-422D-8CB5-C00FDA4A6892}" type="parTrans" cxnId="{41DB2A81-2BF0-40B9-8EAC-C5001152D71D}">
      <dgm:prSet/>
      <dgm:spPr/>
      <dgm:t>
        <a:bodyPr/>
        <a:lstStyle/>
        <a:p>
          <a:endParaRPr lang="en-US"/>
        </a:p>
      </dgm:t>
    </dgm:pt>
    <dgm:pt modelId="{FDC5B068-AEA3-4048-9DA3-F3487DB7428B}" type="sibTrans" cxnId="{41DB2A81-2BF0-40B9-8EAC-C5001152D71D}">
      <dgm:prSet/>
      <dgm:spPr/>
      <dgm:t>
        <a:bodyPr/>
        <a:lstStyle/>
        <a:p>
          <a:endParaRPr lang="en-US"/>
        </a:p>
      </dgm:t>
    </dgm:pt>
    <dgm:pt modelId="{85A2EC58-6D31-437B-A759-44484D02C244}" type="pres">
      <dgm:prSet presAssocID="{8EB68DC5-F18A-4274-BDC6-0D14D620A253}" presName="vert0" presStyleCnt="0">
        <dgm:presLayoutVars>
          <dgm:dir/>
          <dgm:animOne val="branch"/>
          <dgm:animLvl val="lvl"/>
        </dgm:presLayoutVars>
      </dgm:prSet>
      <dgm:spPr/>
    </dgm:pt>
    <dgm:pt modelId="{8FD416EF-546C-4163-91EC-495B7C336B52}" type="pres">
      <dgm:prSet presAssocID="{0651BDAD-8167-422E-BFFC-30FA770C12B4}" presName="thickLine" presStyleLbl="alignNode1" presStyleIdx="0" presStyleCnt="1"/>
      <dgm:spPr/>
    </dgm:pt>
    <dgm:pt modelId="{FCCD9A3F-1C1F-4C01-AE55-874604F15A48}" type="pres">
      <dgm:prSet presAssocID="{0651BDAD-8167-422E-BFFC-30FA770C12B4}" presName="horz1" presStyleCnt="0"/>
      <dgm:spPr/>
    </dgm:pt>
    <dgm:pt modelId="{C1D5004C-550D-4366-89AA-D54DC44B3CF0}" type="pres">
      <dgm:prSet presAssocID="{0651BDAD-8167-422E-BFFC-30FA770C12B4}" presName="tx1" presStyleLbl="revTx" presStyleIdx="0" presStyleCnt="5"/>
      <dgm:spPr/>
    </dgm:pt>
    <dgm:pt modelId="{803249CA-320E-4673-86F3-2C154AFE3195}" type="pres">
      <dgm:prSet presAssocID="{0651BDAD-8167-422E-BFFC-30FA770C12B4}" presName="vert1" presStyleCnt="0"/>
      <dgm:spPr/>
    </dgm:pt>
    <dgm:pt modelId="{29FAAD17-9248-475E-8FB1-D3C7062B03C1}" type="pres">
      <dgm:prSet presAssocID="{C5C4952A-AE2F-450B-AA87-00D74295A555}" presName="vertSpace2a" presStyleCnt="0"/>
      <dgm:spPr/>
    </dgm:pt>
    <dgm:pt modelId="{086CA04C-4835-4238-B4A1-FF3EC6E39151}" type="pres">
      <dgm:prSet presAssocID="{C5C4952A-AE2F-450B-AA87-00D74295A555}" presName="horz2" presStyleCnt="0"/>
      <dgm:spPr/>
    </dgm:pt>
    <dgm:pt modelId="{D5F52367-AD95-47FF-A791-5E5D37503373}" type="pres">
      <dgm:prSet presAssocID="{C5C4952A-AE2F-450B-AA87-00D74295A555}" presName="horzSpace2" presStyleCnt="0"/>
      <dgm:spPr/>
    </dgm:pt>
    <dgm:pt modelId="{12A20BD0-BC4B-4603-A0AA-359CA78A3388}" type="pres">
      <dgm:prSet presAssocID="{C5C4952A-AE2F-450B-AA87-00D74295A555}" presName="tx2" presStyleLbl="revTx" presStyleIdx="1" presStyleCnt="5"/>
      <dgm:spPr/>
    </dgm:pt>
    <dgm:pt modelId="{6022FFF5-A3CC-4525-A3AD-5AED2B9B842B}" type="pres">
      <dgm:prSet presAssocID="{C5C4952A-AE2F-450B-AA87-00D74295A555}" presName="vert2" presStyleCnt="0"/>
      <dgm:spPr/>
    </dgm:pt>
    <dgm:pt modelId="{5458D966-4409-4FFC-85EA-2F9E78DB930B}" type="pres">
      <dgm:prSet presAssocID="{C5C4952A-AE2F-450B-AA87-00D74295A555}" presName="thinLine2b" presStyleLbl="callout" presStyleIdx="0" presStyleCnt="4"/>
      <dgm:spPr/>
    </dgm:pt>
    <dgm:pt modelId="{DE89414C-F063-409C-8A26-560126860355}" type="pres">
      <dgm:prSet presAssocID="{C5C4952A-AE2F-450B-AA87-00D74295A555}" presName="vertSpace2b" presStyleCnt="0"/>
      <dgm:spPr/>
    </dgm:pt>
    <dgm:pt modelId="{00B9ED8B-03DD-4B64-B8AE-760ECB97AFE1}" type="pres">
      <dgm:prSet presAssocID="{2A9A161E-B2FF-4233-B74A-B3D9C2AD01F4}" presName="horz2" presStyleCnt="0"/>
      <dgm:spPr/>
    </dgm:pt>
    <dgm:pt modelId="{95E5A988-F02F-44C7-836B-DCAC4FE5CBAD}" type="pres">
      <dgm:prSet presAssocID="{2A9A161E-B2FF-4233-B74A-B3D9C2AD01F4}" presName="horzSpace2" presStyleCnt="0"/>
      <dgm:spPr/>
    </dgm:pt>
    <dgm:pt modelId="{A0DC90D2-1CA9-460F-8394-FFD2A01553A2}" type="pres">
      <dgm:prSet presAssocID="{2A9A161E-B2FF-4233-B74A-B3D9C2AD01F4}" presName="tx2" presStyleLbl="revTx" presStyleIdx="2" presStyleCnt="5"/>
      <dgm:spPr/>
    </dgm:pt>
    <dgm:pt modelId="{BF1BB305-204C-4B53-9EEE-369DC83D9D1C}" type="pres">
      <dgm:prSet presAssocID="{2A9A161E-B2FF-4233-B74A-B3D9C2AD01F4}" presName="vert2" presStyleCnt="0"/>
      <dgm:spPr/>
    </dgm:pt>
    <dgm:pt modelId="{A3DF384D-F519-4656-AB6B-5CEBF2C132AC}" type="pres">
      <dgm:prSet presAssocID="{2A9A161E-B2FF-4233-B74A-B3D9C2AD01F4}" presName="thinLine2b" presStyleLbl="callout" presStyleIdx="1" presStyleCnt="4"/>
      <dgm:spPr/>
    </dgm:pt>
    <dgm:pt modelId="{ECAFD734-83AA-4E8A-91C1-06878F5B8826}" type="pres">
      <dgm:prSet presAssocID="{2A9A161E-B2FF-4233-B74A-B3D9C2AD01F4}" presName="vertSpace2b" presStyleCnt="0"/>
      <dgm:spPr/>
    </dgm:pt>
    <dgm:pt modelId="{0BBE6C14-3673-4EE5-B62A-AAB58EAB6AB5}" type="pres">
      <dgm:prSet presAssocID="{B9E2DC7B-7A9A-4E43-9553-A115122651D0}" presName="horz2" presStyleCnt="0"/>
      <dgm:spPr/>
    </dgm:pt>
    <dgm:pt modelId="{D73F306C-54F7-4E02-9617-3B2C18F10344}" type="pres">
      <dgm:prSet presAssocID="{B9E2DC7B-7A9A-4E43-9553-A115122651D0}" presName="horzSpace2" presStyleCnt="0"/>
      <dgm:spPr/>
    </dgm:pt>
    <dgm:pt modelId="{24650D75-3326-4211-8745-D2A1BE73C3EB}" type="pres">
      <dgm:prSet presAssocID="{B9E2DC7B-7A9A-4E43-9553-A115122651D0}" presName="tx2" presStyleLbl="revTx" presStyleIdx="3" presStyleCnt="5"/>
      <dgm:spPr/>
    </dgm:pt>
    <dgm:pt modelId="{58ABF2A5-BD7E-4914-BE71-CBF5794F5EF9}" type="pres">
      <dgm:prSet presAssocID="{B9E2DC7B-7A9A-4E43-9553-A115122651D0}" presName="vert2" presStyleCnt="0"/>
      <dgm:spPr/>
    </dgm:pt>
    <dgm:pt modelId="{59E02140-A49B-4A8A-A01D-703E26E88BCE}" type="pres">
      <dgm:prSet presAssocID="{B9E2DC7B-7A9A-4E43-9553-A115122651D0}" presName="thinLine2b" presStyleLbl="callout" presStyleIdx="2" presStyleCnt="4"/>
      <dgm:spPr/>
    </dgm:pt>
    <dgm:pt modelId="{3273A62C-7B0B-4721-8F1D-E5DAFAAC119E}" type="pres">
      <dgm:prSet presAssocID="{B9E2DC7B-7A9A-4E43-9553-A115122651D0}" presName="vertSpace2b" presStyleCnt="0"/>
      <dgm:spPr/>
    </dgm:pt>
    <dgm:pt modelId="{F33BF4A0-78D3-463E-AB19-938381FDEEC9}" type="pres">
      <dgm:prSet presAssocID="{C5B7DB69-2821-4F98-A792-7BD72E0C3504}" presName="horz2" presStyleCnt="0"/>
      <dgm:spPr/>
    </dgm:pt>
    <dgm:pt modelId="{539ADFDC-B211-4FEA-856E-1EBADBA31B51}" type="pres">
      <dgm:prSet presAssocID="{C5B7DB69-2821-4F98-A792-7BD72E0C3504}" presName="horzSpace2" presStyleCnt="0"/>
      <dgm:spPr/>
    </dgm:pt>
    <dgm:pt modelId="{0331C357-5236-47E1-AFAE-7144E06D0AC0}" type="pres">
      <dgm:prSet presAssocID="{C5B7DB69-2821-4F98-A792-7BD72E0C3504}" presName="tx2" presStyleLbl="revTx" presStyleIdx="4" presStyleCnt="5"/>
      <dgm:spPr/>
    </dgm:pt>
    <dgm:pt modelId="{9717E33F-5678-4EFF-B19F-30A0A614FD20}" type="pres">
      <dgm:prSet presAssocID="{C5B7DB69-2821-4F98-A792-7BD72E0C3504}" presName="vert2" presStyleCnt="0"/>
      <dgm:spPr/>
    </dgm:pt>
    <dgm:pt modelId="{3FF165E7-2C96-4830-A1A2-734D36B89FEB}" type="pres">
      <dgm:prSet presAssocID="{C5B7DB69-2821-4F98-A792-7BD72E0C3504}" presName="thinLine2b" presStyleLbl="callout" presStyleIdx="3" presStyleCnt="4"/>
      <dgm:spPr/>
    </dgm:pt>
    <dgm:pt modelId="{8D43D6CE-FE32-45BB-9682-1404102B885E}" type="pres">
      <dgm:prSet presAssocID="{C5B7DB69-2821-4F98-A792-7BD72E0C3504}" presName="vertSpace2b" presStyleCnt="0"/>
      <dgm:spPr/>
    </dgm:pt>
  </dgm:ptLst>
  <dgm:cxnLst>
    <dgm:cxn modelId="{27F6442C-3B39-4498-AE0D-37CBB75A6DA0}" type="presOf" srcId="{8EB68DC5-F18A-4274-BDC6-0D14D620A253}" destId="{85A2EC58-6D31-437B-A759-44484D02C244}" srcOrd="0" destOrd="0" presId="urn:microsoft.com/office/officeart/2008/layout/LinedList"/>
    <dgm:cxn modelId="{CA632B47-488F-4470-BD52-2345A6ECD8E7}" type="presOf" srcId="{C5B7DB69-2821-4F98-A792-7BD72E0C3504}" destId="{0331C357-5236-47E1-AFAE-7144E06D0AC0}" srcOrd="0" destOrd="0" presId="urn:microsoft.com/office/officeart/2008/layout/LinedList"/>
    <dgm:cxn modelId="{4A78C250-F9CE-4FD5-8BCE-BDFF7200EB99}" srcId="{8EB68DC5-F18A-4274-BDC6-0D14D620A253}" destId="{0651BDAD-8167-422E-BFFC-30FA770C12B4}" srcOrd="0" destOrd="0" parTransId="{1B81212A-DFDB-4C8B-8150-12A7594E0970}" sibTransId="{F8E60E90-9F0D-4C3D-B580-F4E243EEC8EC}"/>
    <dgm:cxn modelId="{8AAEE971-84E8-4062-B8DE-6B747636CE5F}" type="presOf" srcId="{B9E2DC7B-7A9A-4E43-9553-A115122651D0}" destId="{24650D75-3326-4211-8745-D2A1BE73C3EB}" srcOrd="0" destOrd="0" presId="urn:microsoft.com/office/officeart/2008/layout/LinedList"/>
    <dgm:cxn modelId="{41DB2A81-2BF0-40B9-8EAC-C5001152D71D}" srcId="{0651BDAD-8167-422E-BFFC-30FA770C12B4}" destId="{C5B7DB69-2821-4F98-A792-7BD72E0C3504}" srcOrd="3" destOrd="0" parTransId="{1B8AC4EA-58D7-422D-8CB5-C00FDA4A6892}" sibTransId="{FDC5B068-AEA3-4048-9DA3-F3487DB7428B}"/>
    <dgm:cxn modelId="{E1483181-AD75-49CC-A15B-B44BAD012348}" type="presOf" srcId="{0651BDAD-8167-422E-BFFC-30FA770C12B4}" destId="{C1D5004C-550D-4366-89AA-D54DC44B3CF0}" srcOrd="0" destOrd="0" presId="urn:microsoft.com/office/officeart/2008/layout/LinedList"/>
    <dgm:cxn modelId="{FE39228E-7E1D-437E-862F-62615E9FC3BA}" srcId="{0651BDAD-8167-422E-BFFC-30FA770C12B4}" destId="{B9E2DC7B-7A9A-4E43-9553-A115122651D0}" srcOrd="2" destOrd="0" parTransId="{801BA198-9C09-4309-A961-91C657E32CCA}" sibTransId="{3972934D-F8B3-4553-98C2-14F55D15B863}"/>
    <dgm:cxn modelId="{7B4A9BD8-E8DB-4AAF-BC2E-3A8903328178}" srcId="{0651BDAD-8167-422E-BFFC-30FA770C12B4}" destId="{C5C4952A-AE2F-450B-AA87-00D74295A555}" srcOrd="0" destOrd="0" parTransId="{5ECAADFB-6A28-414C-8A71-A6C72CCA16FC}" sibTransId="{269B52D2-B816-45AF-B788-B8AABB0C045B}"/>
    <dgm:cxn modelId="{96CEA1D9-E7F4-45BB-AF76-FE3B4CFF5B90}" srcId="{0651BDAD-8167-422E-BFFC-30FA770C12B4}" destId="{2A9A161E-B2FF-4233-B74A-B3D9C2AD01F4}" srcOrd="1" destOrd="0" parTransId="{2BA2FC64-FFAB-42D7-9B8F-737E04649E09}" sibTransId="{88A2CFCC-2F7C-48D7-83DD-48804E90D5C7}"/>
    <dgm:cxn modelId="{DFB6DFE3-CBA4-4DC6-9C45-DEA4BF3D5091}" type="presOf" srcId="{C5C4952A-AE2F-450B-AA87-00D74295A555}" destId="{12A20BD0-BC4B-4603-A0AA-359CA78A3388}" srcOrd="0" destOrd="0" presId="urn:microsoft.com/office/officeart/2008/layout/LinedList"/>
    <dgm:cxn modelId="{92CC09E8-D851-426A-ACDF-E622D3F9AF6A}" type="presOf" srcId="{2A9A161E-B2FF-4233-B74A-B3D9C2AD01F4}" destId="{A0DC90D2-1CA9-460F-8394-FFD2A01553A2}" srcOrd="0" destOrd="0" presId="urn:microsoft.com/office/officeart/2008/layout/LinedList"/>
    <dgm:cxn modelId="{0939D775-339E-4A80-8AD5-2443C2C779E6}" type="presParOf" srcId="{85A2EC58-6D31-437B-A759-44484D02C244}" destId="{8FD416EF-546C-4163-91EC-495B7C336B52}" srcOrd="0" destOrd="0" presId="urn:microsoft.com/office/officeart/2008/layout/LinedList"/>
    <dgm:cxn modelId="{48BF5772-6C94-4652-9BE1-50446FAE180A}" type="presParOf" srcId="{85A2EC58-6D31-437B-A759-44484D02C244}" destId="{FCCD9A3F-1C1F-4C01-AE55-874604F15A48}" srcOrd="1" destOrd="0" presId="urn:microsoft.com/office/officeart/2008/layout/LinedList"/>
    <dgm:cxn modelId="{19F9CDA3-D3EE-4D41-89D2-C917A6C4B991}" type="presParOf" srcId="{FCCD9A3F-1C1F-4C01-AE55-874604F15A48}" destId="{C1D5004C-550D-4366-89AA-D54DC44B3CF0}" srcOrd="0" destOrd="0" presId="urn:microsoft.com/office/officeart/2008/layout/LinedList"/>
    <dgm:cxn modelId="{70BCD67A-99C7-4DB7-B514-EE13A56871EC}" type="presParOf" srcId="{FCCD9A3F-1C1F-4C01-AE55-874604F15A48}" destId="{803249CA-320E-4673-86F3-2C154AFE3195}" srcOrd="1" destOrd="0" presId="urn:microsoft.com/office/officeart/2008/layout/LinedList"/>
    <dgm:cxn modelId="{1A3A127E-916F-4CFA-97AD-F09B7F498082}" type="presParOf" srcId="{803249CA-320E-4673-86F3-2C154AFE3195}" destId="{29FAAD17-9248-475E-8FB1-D3C7062B03C1}" srcOrd="0" destOrd="0" presId="urn:microsoft.com/office/officeart/2008/layout/LinedList"/>
    <dgm:cxn modelId="{F3DFE7D7-A779-4FC9-B0CF-32543E8D0B16}" type="presParOf" srcId="{803249CA-320E-4673-86F3-2C154AFE3195}" destId="{086CA04C-4835-4238-B4A1-FF3EC6E39151}" srcOrd="1" destOrd="0" presId="urn:microsoft.com/office/officeart/2008/layout/LinedList"/>
    <dgm:cxn modelId="{F89AD745-8BFF-4525-B99C-616E128DF6CB}" type="presParOf" srcId="{086CA04C-4835-4238-B4A1-FF3EC6E39151}" destId="{D5F52367-AD95-47FF-A791-5E5D37503373}" srcOrd="0" destOrd="0" presId="urn:microsoft.com/office/officeart/2008/layout/LinedList"/>
    <dgm:cxn modelId="{C86CC308-04AB-42E9-BCCC-1CB1AFC07C81}" type="presParOf" srcId="{086CA04C-4835-4238-B4A1-FF3EC6E39151}" destId="{12A20BD0-BC4B-4603-A0AA-359CA78A3388}" srcOrd="1" destOrd="0" presId="urn:microsoft.com/office/officeart/2008/layout/LinedList"/>
    <dgm:cxn modelId="{4A1D9CDF-E64D-46DC-9408-9051D16EDA25}" type="presParOf" srcId="{086CA04C-4835-4238-B4A1-FF3EC6E39151}" destId="{6022FFF5-A3CC-4525-A3AD-5AED2B9B842B}" srcOrd="2" destOrd="0" presId="urn:microsoft.com/office/officeart/2008/layout/LinedList"/>
    <dgm:cxn modelId="{3FED4944-ECD0-472D-A420-546F1AF3DBCD}" type="presParOf" srcId="{803249CA-320E-4673-86F3-2C154AFE3195}" destId="{5458D966-4409-4FFC-85EA-2F9E78DB930B}" srcOrd="2" destOrd="0" presId="urn:microsoft.com/office/officeart/2008/layout/LinedList"/>
    <dgm:cxn modelId="{A438DC3E-D6CC-4CE0-9A0D-11ED6FA04A69}" type="presParOf" srcId="{803249CA-320E-4673-86F3-2C154AFE3195}" destId="{DE89414C-F063-409C-8A26-560126860355}" srcOrd="3" destOrd="0" presId="urn:microsoft.com/office/officeart/2008/layout/LinedList"/>
    <dgm:cxn modelId="{ED2B4FB4-13A1-4D91-B5F7-C676B5D5FF2D}" type="presParOf" srcId="{803249CA-320E-4673-86F3-2C154AFE3195}" destId="{00B9ED8B-03DD-4B64-B8AE-760ECB97AFE1}" srcOrd="4" destOrd="0" presId="urn:microsoft.com/office/officeart/2008/layout/LinedList"/>
    <dgm:cxn modelId="{2E8CE299-8434-431F-B4BF-D6FEA4403D45}" type="presParOf" srcId="{00B9ED8B-03DD-4B64-B8AE-760ECB97AFE1}" destId="{95E5A988-F02F-44C7-836B-DCAC4FE5CBAD}" srcOrd="0" destOrd="0" presId="urn:microsoft.com/office/officeart/2008/layout/LinedList"/>
    <dgm:cxn modelId="{BDD37A99-1918-4CE6-9A87-6801D933C6E9}" type="presParOf" srcId="{00B9ED8B-03DD-4B64-B8AE-760ECB97AFE1}" destId="{A0DC90D2-1CA9-460F-8394-FFD2A01553A2}" srcOrd="1" destOrd="0" presId="urn:microsoft.com/office/officeart/2008/layout/LinedList"/>
    <dgm:cxn modelId="{7E8D74E0-99CF-4F97-8509-25D3EB0BC1A7}" type="presParOf" srcId="{00B9ED8B-03DD-4B64-B8AE-760ECB97AFE1}" destId="{BF1BB305-204C-4B53-9EEE-369DC83D9D1C}" srcOrd="2" destOrd="0" presId="urn:microsoft.com/office/officeart/2008/layout/LinedList"/>
    <dgm:cxn modelId="{BC36CFF1-1619-4AF6-A694-818275763670}" type="presParOf" srcId="{803249CA-320E-4673-86F3-2C154AFE3195}" destId="{A3DF384D-F519-4656-AB6B-5CEBF2C132AC}" srcOrd="5" destOrd="0" presId="urn:microsoft.com/office/officeart/2008/layout/LinedList"/>
    <dgm:cxn modelId="{6A985179-A726-43AC-A7B2-95147E0F0A2C}" type="presParOf" srcId="{803249CA-320E-4673-86F3-2C154AFE3195}" destId="{ECAFD734-83AA-4E8A-91C1-06878F5B8826}" srcOrd="6" destOrd="0" presId="urn:microsoft.com/office/officeart/2008/layout/LinedList"/>
    <dgm:cxn modelId="{3959F185-4E24-4489-94F5-31E8471E22C4}" type="presParOf" srcId="{803249CA-320E-4673-86F3-2C154AFE3195}" destId="{0BBE6C14-3673-4EE5-B62A-AAB58EAB6AB5}" srcOrd="7" destOrd="0" presId="urn:microsoft.com/office/officeart/2008/layout/LinedList"/>
    <dgm:cxn modelId="{595C21DD-09BC-4C7E-BF9E-8D6BD8894C38}" type="presParOf" srcId="{0BBE6C14-3673-4EE5-B62A-AAB58EAB6AB5}" destId="{D73F306C-54F7-4E02-9617-3B2C18F10344}" srcOrd="0" destOrd="0" presId="urn:microsoft.com/office/officeart/2008/layout/LinedList"/>
    <dgm:cxn modelId="{9C379404-FA1E-472D-BEB2-0785168DBB7B}" type="presParOf" srcId="{0BBE6C14-3673-4EE5-B62A-AAB58EAB6AB5}" destId="{24650D75-3326-4211-8745-D2A1BE73C3EB}" srcOrd="1" destOrd="0" presId="urn:microsoft.com/office/officeart/2008/layout/LinedList"/>
    <dgm:cxn modelId="{4C1F123B-1671-4224-9239-DC6980474E70}" type="presParOf" srcId="{0BBE6C14-3673-4EE5-B62A-AAB58EAB6AB5}" destId="{58ABF2A5-BD7E-4914-BE71-CBF5794F5EF9}" srcOrd="2" destOrd="0" presId="urn:microsoft.com/office/officeart/2008/layout/LinedList"/>
    <dgm:cxn modelId="{12665B51-5927-4162-9AB0-32E55F326EF6}" type="presParOf" srcId="{803249CA-320E-4673-86F3-2C154AFE3195}" destId="{59E02140-A49B-4A8A-A01D-703E26E88BCE}" srcOrd="8" destOrd="0" presId="urn:microsoft.com/office/officeart/2008/layout/LinedList"/>
    <dgm:cxn modelId="{2A75FAC3-720F-4493-8B03-BEA1BF1726D8}" type="presParOf" srcId="{803249CA-320E-4673-86F3-2C154AFE3195}" destId="{3273A62C-7B0B-4721-8F1D-E5DAFAAC119E}" srcOrd="9" destOrd="0" presId="urn:microsoft.com/office/officeart/2008/layout/LinedList"/>
    <dgm:cxn modelId="{CD8D6DE8-E59E-4B99-A466-3341438B4B7D}" type="presParOf" srcId="{803249CA-320E-4673-86F3-2C154AFE3195}" destId="{F33BF4A0-78D3-463E-AB19-938381FDEEC9}" srcOrd="10" destOrd="0" presId="urn:microsoft.com/office/officeart/2008/layout/LinedList"/>
    <dgm:cxn modelId="{B4913B24-276A-49ED-98C0-E212CB483760}" type="presParOf" srcId="{F33BF4A0-78D3-463E-AB19-938381FDEEC9}" destId="{539ADFDC-B211-4FEA-856E-1EBADBA31B51}" srcOrd="0" destOrd="0" presId="urn:microsoft.com/office/officeart/2008/layout/LinedList"/>
    <dgm:cxn modelId="{B4375595-B65E-4D2A-997E-EB4F3CF9FE92}" type="presParOf" srcId="{F33BF4A0-78D3-463E-AB19-938381FDEEC9}" destId="{0331C357-5236-47E1-AFAE-7144E06D0AC0}" srcOrd="1" destOrd="0" presId="urn:microsoft.com/office/officeart/2008/layout/LinedList"/>
    <dgm:cxn modelId="{4A30F711-D5A5-4E79-AD81-B0D3C9B5BFF7}" type="presParOf" srcId="{F33BF4A0-78D3-463E-AB19-938381FDEEC9}" destId="{9717E33F-5678-4EFF-B19F-30A0A614FD20}" srcOrd="2" destOrd="0" presId="urn:microsoft.com/office/officeart/2008/layout/LinedList"/>
    <dgm:cxn modelId="{1EEF67F9-D409-45A0-AFD0-52A67E0785CD}" type="presParOf" srcId="{803249CA-320E-4673-86F3-2C154AFE3195}" destId="{3FF165E7-2C96-4830-A1A2-734D36B89FEB}" srcOrd="11" destOrd="0" presId="urn:microsoft.com/office/officeart/2008/layout/LinedList"/>
    <dgm:cxn modelId="{1C308363-AA1D-4E03-896E-1AD78CE4744D}" type="presParOf" srcId="{803249CA-320E-4673-86F3-2C154AFE3195}" destId="{8D43D6CE-FE32-45BB-9682-1404102B885E}" srcOrd="12"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A80FCA4-0508-499A-B3C5-EB1351042443}"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04D91550-F9CE-45B6-B2FD-6553F2A97AA0}">
      <dgm:prSet/>
      <dgm:spPr/>
      <dgm:t>
        <a:bodyPr/>
        <a:lstStyle/>
        <a:p>
          <a:r>
            <a:rPr lang="en-US"/>
            <a:t>• Allows real-time audio/video supervision.</a:t>
          </a:r>
        </a:p>
      </dgm:t>
    </dgm:pt>
    <dgm:pt modelId="{892472F2-DD36-46CB-BBE6-FE93B62A64CB}" type="parTrans" cxnId="{8C73056A-B0DD-4098-BD60-604AD43D8728}">
      <dgm:prSet/>
      <dgm:spPr/>
      <dgm:t>
        <a:bodyPr/>
        <a:lstStyle/>
        <a:p>
          <a:endParaRPr lang="en-US"/>
        </a:p>
      </dgm:t>
    </dgm:pt>
    <dgm:pt modelId="{CAB0DF96-28EC-40BD-8627-4BA582800E9E}" type="sibTrans" cxnId="{8C73056A-B0DD-4098-BD60-604AD43D8728}">
      <dgm:prSet/>
      <dgm:spPr/>
      <dgm:t>
        <a:bodyPr/>
        <a:lstStyle/>
        <a:p>
          <a:endParaRPr lang="en-US"/>
        </a:p>
      </dgm:t>
    </dgm:pt>
    <dgm:pt modelId="{9F29564A-003C-4257-8203-1BAF99C908AE}">
      <dgm:prSet/>
      <dgm:spPr/>
      <dgm:t>
        <a:bodyPr/>
        <a:lstStyle/>
        <a:p>
          <a:r>
            <a:rPr lang="en-US"/>
            <a:t>• Applies to incident-to services, diagnostics, rehab.</a:t>
          </a:r>
        </a:p>
      </dgm:t>
    </dgm:pt>
    <dgm:pt modelId="{DEFF7F34-D1F7-4482-84AE-6DBEC546D4F1}" type="parTrans" cxnId="{A3343DAD-BDC1-40B1-8A4F-2D498410C4E4}">
      <dgm:prSet/>
      <dgm:spPr/>
      <dgm:t>
        <a:bodyPr/>
        <a:lstStyle/>
        <a:p>
          <a:endParaRPr lang="en-US"/>
        </a:p>
      </dgm:t>
    </dgm:pt>
    <dgm:pt modelId="{6929C8D8-5DCD-4BF3-B5EE-22DE8C31A1FC}" type="sibTrans" cxnId="{A3343DAD-BDC1-40B1-8A4F-2D498410C4E4}">
      <dgm:prSet/>
      <dgm:spPr/>
      <dgm:t>
        <a:bodyPr/>
        <a:lstStyle/>
        <a:p>
          <a:endParaRPr lang="en-US"/>
        </a:p>
      </dgm:t>
    </dgm:pt>
    <dgm:pt modelId="{ADB1D250-4631-4890-960D-79F1440EF1FD}">
      <dgm:prSet/>
      <dgm:spPr/>
      <dgm:t>
        <a:bodyPr/>
        <a:lstStyle/>
        <a:p>
          <a:r>
            <a:rPr lang="en-US" dirty="0"/>
            <a:t>• Excludes audio-only and high-risk surgical procedures.</a:t>
          </a:r>
        </a:p>
      </dgm:t>
    </dgm:pt>
    <dgm:pt modelId="{8B618C17-8E86-4E82-BF4C-B34F85C05237}" type="parTrans" cxnId="{D5CAAADE-2994-4209-8DB6-9E24BB9CD954}">
      <dgm:prSet/>
      <dgm:spPr/>
      <dgm:t>
        <a:bodyPr/>
        <a:lstStyle/>
        <a:p>
          <a:endParaRPr lang="en-US"/>
        </a:p>
      </dgm:t>
    </dgm:pt>
    <dgm:pt modelId="{0927B4BC-D81D-4E01-B97E-26C3CCA46CC0}" type="sibTrans" cxnId="{D5CAAADE-2994-4209-8DB6-9E24BB9CD954}">
      <dgm:prSet/>
      <dgm:spPr/>
      <dgm:t>
        <a:bodyPr/>
        <a:lstStyle/>
        <a:p>
          <a:endParaRPr lang="en-US"/>
        </a:p>
      </dgm:t>
    </dgm:pt>
    <dgm:pt modelId="{872D13DC-961A-4444-A818-3281BB83F1CE}" type="pres">
      <dgm:prSet presAssocID="{5A80FCA4-0508-499A-B3C5-EB1351042443}" presName="linear" presStyleCnt="0">
        <dgm:presLayoutVars>
          <dgm:animLvl val="lvl"/>
          <dgm:resizeHandles val="exact"/>
        </dgm:presLayoutVars>
      </dgm:prSet>
      <dgm:spPr/>
    </dgm:pt>
    <dgm:pt modelId="{C0D43390-A670-4908-AC3C-34B6BEE67585}" type="pres">
      <dgm:prSet presAssocID="{04D91550-F9CE-45B6-B2FD-6553F2A97AA0}" presName="parentText" presStyleLbl="node1" presStyleIdx="0" presStyleCnt="3">
        <dgm:presLayoutVars>
          <dgm:chMax val="0"/>
          <dgm:bulletEnabled val="1"/>
        </dgm:presLayoutVars>
      </dgm:prSet>
      <dgm:spPr/>
    </dgm:pt>
    <dgm:pt modelId="{DF7CD606-ACB9-47AD-A86A-631B6BC80611}" type="pres">
      <dgm:prSet presAssocID="{CAB0DF96-28EC-40BD-8627-4BA582800E9E}" presName="spacer" presStyleCnt="0"/>
      <dgm:spPr/>
    </dgm:pt>
    <dgm:pt modelId="{58D0B56B-A027-4402-8D6E-20078AD9A5B5}" type="pres">
      <dgm:prSet presAssocID="{9F29564A-003C-4257-8203-1BAF99C908AE}" presName="parentText" presStyleLbl="node1" presStyleIdx="1" presStyleCnt="3">
        <dgm:presLayoutVars>
          <dgm:chMax val="0"/>
          <dgm:bulletEnabled val="1"/>
        </dgm:presLayoutVars>
      </dgm:prSet>
      <dgm:spPr/>
    </dgm:pt>
    <dgm:pt modelId="{1E65A195-536C-44A2-BD11-12C72CB1E939}" type="pres">
      <dgm:prSet presAssocID="{6929C8D8-5DCD-4BF3-B5EE-22DE8C31A1FC}" presName="spacer" presStyleCnt="0"/>
      <dgm:spPr/>
    </dgm:pt>
    <dgm:pt modelId="{1E5BE06A-4E0D-4A74-9312-05A1945992DB}" type="pres">
      <dgm:prSet presAssocID="{ADB1D250-4631-4890-960D-79F1440EF1FD}" presName="parentText" presStyleLbl="node1" presStyleIdx="2" presStyleCnt="3">
        <dgm:presLayoutVars>
          <dgm:chMax val="0"/>
          <dgm:bulletEnabled val="1"/>
        </dgm:presLayoutVars>
      </dgm:prSet>
      <dgm:spPr/>
    </dgm:pt>
  </dgm:ptLst>
  <dgm:cxnLst>
    <dgm:cxn modelId="{DC46432A-8D33-4A90-ABE5-8D34D11C6CB3}" type="presOf" srcId="{9F29564A-003C-4257-8203-1BAF99C908AE}" destId="{58D0B56B-A027-4402-8D6E-20078AD9A5B5}" srcOrd="0" destOrd="0" presId="urn:microsoft.com/office/officeart/2005/8/layout/vList2"/>
    <dgm:cxn modelId="{574F222B-C5C2-49DB-8417-655853FAFDAE}" type="presOf" srcId="{ADB1D250-4631-4890-960D-79F1440EF1FD}" destId="{1E5BE06A-4E0D-4A74-9312-05A1945992DB}" srcOrd="0" destOrd="0" presId="urn:microsoft.com/office/officeart/2005/8/layout/vList2"/>
    <dgm:cxn modelId="{8C73056A-B0DD-4098-BD60-604AD43D8728}" srcId="{5A80FCA4-0508-499A-B3C5-EB1351042443}" destId="{04D91550-F9CE-45B6-B2FD-6553F2A97AA0}" srcOrd="0" destOrd="0" parTransId="{892472F2-DD36-46CB-BBE6-FE93B62A64CB}" sibTransId="{CAB0DF96-28EC-40BD-8627-4BA582800E9E}"/>
    <dgm:cxn modelId="{ED3805A6-99C4-4401-ACC6-C40CE6248650}" type="presOf" srcId="{04D91550-F9CE-45B6-B2FD-6553F2A97AA0}" destId="{C0D43390-A670-4908-AC3C-34B6BEE67585}" srcOrd="0" destOrd="0" presId="urn:microsoft.com/office/officeart/2005/8/layout/vList2"/>
    <dgm:cxn modelId="{A3343DAD-BDC1-40B1-8A4F-2D498410C4E4}" srcId="{5A80FCA4-0508-499A-B3C5-EB1351042443}" destId="{9F29564A-003C-4257-8203-1BAF99C908AE}" srcOrd="1" destOrd="0" parTransId="{DEFF7F34-D1F7-4482-84AE-6DBEC546D4F1}" sibTransId="{6929C8D8-5DCD-4BF3-B5EE-22DE8C31A1FC}"/>
    <dgm:cxn modelId="{D5CAAADE-2994-4209-8DB6-9E24BB9CD954}" srcId="{5A80FCA4-0508-499A-B3C5-EB1351042443}" destId="{ADB1D250-4631-4890-960D-79F1440EF1FD}" srcOrd="2" destOrd="0" parTransId="{8B618C17-8E86-4E82-BF4C-B34F85C05237}" sibTransId="{0927B4BC-D81D-4E01-B97E-26C3CCA46CC0}"/>
    <dgm:cxn modelId="{3FFFEDF7-E264-4FE6-A7FC-0159B37EFCC0}" type="presOf" srcId="{5A80FCA4-0508-499A-B3C5-EB1351042443}" destId="{872D13DC-961A-4444-A818-3281BB83F1CE}" srcOrd="0" destOrd="0" presId="urn:microsoft.com/office/officeart/2005/8/layout/vList2"/>
    <dgm:cxn modelId="{123A5266-8976-44C7-BDDB-B00D77EAA580}" type="presParOf" srcId="{872D13DC-961A-4444-A818-3281BB83F1CE}" destId="{C0D43390-A670-4908-AC3C-34B6BEE67585}" srcOrd="0" destOrd="0" presId="urn:microsoft.com/office/officeart/2005/8/layout/vList2"/>
    <dgm:cxn modelId="{9F048FC7-ACE7-4AD3-85CF-85B8ADB54832}" type="presParOf" srcId="{872D13DC-961A-4444-A818-3281BB83F1CE}" destId="{DF7CD606-ACB9-47AD-A86A-631B6BC80611}" srcOrd="1" destOrd="0" presId="urn:microsoft.com/office/officeart/2005/8/layout/vList2"/>
    <dgm:cxn modelId="{1135A340-CDAC-411D-B086-816914D8DC4A}" type="presParOf" srcId="{872D13DC-961A-4444-A818-3281BB83F1CE}" destId="{58D0B56B-A027-4402-8D6E-20078AD9A5B5}" srcOrd="2" destOrd="0" presId="urn:microsoft.com/office/officeart/2005/8/layout/vList2"/>
    <dgm:cxn modelId="{E123E653-7E09-46C0-B38D-6D29D07F5872}" type="presParOf" srcId="{872D13DC-961A-4444-A818-3281BB83F1CE}" destId="{1E65A195-536C-44A2-BD11-12C72CB1E939}" srcOrd="3" destOrd="0" presId="urn:microsoft.com/office/officeart/2005/8/layout/vList2"/>
    <dgm:cxn modelId="{3C2D31C5-286A-447A-9CED-6735815AE3A1}" type="presParOf" srcId="{872D13DC-961A-4444-A818-3281BB83F1CE}" destId="{1E5BE06A-4E0D-4A74-9312-05A1945992DB}"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3FC5A8E-4429-4A8F-844A-AA831428ABCF}" type="doc">
      <dgm:prSet loTypeId="urn:microsoft.com/office/officeart/2008/layout/LinedList" loCatId="list" qsTypeId="urn:microsoft.com/office/officeart/2005/8/quickstyle/simple1" qsCatId="simple" csTypeId="urn:microsoft.com/office/officeart/2005/8/colors/accent4_2" csCatId="accent4" phldr="1"/>
      <dgm:spPr/>
      <dgm:t>
        <a:bodyPr/>
        <a:lstStyle/>
        <a:p>
          <a:endParaRPr lang="en-US"/>
        </a:p>
      </dgm:t>
    </dgm:pt>
    <dgm:pt modelId="{A656016B-1FBA-40A0-89EE-D8EDEA4176AF}">
      <dgm:prSet/>
      <dgm:spPr/>
      <dgm:t>
        <a:bodyPr/>
        <a:lstStyle/>
        <a:p>
          <a:r>
            <a:rPr lang="en-US" dirty="0"/>
            <a:t>Continues billing flexibilities through 2026.</a:t>
          </a:r>
        </a:p>
      </dgm:t>
    </dgm:pt>
    <dgm:pt modelId="{823F4CA8-D9F6-4FD3-8FF4-9B092C160351}" type="parTrans" cxnId="{186E0631-DEB8-48A7-958D-B6490C13C296}">
      <dgm:prSet/>
      <dgm:spPr/>
      <dgm:t>
        <a:bodyPr/>
        <a:lstStyle/>
        <a:p>
          <a:endParaRPr lang="en-US"/>
        </a:p>
      </dgm:t>
    </dgm:pt>
    <dgm:pt modelId="{D9479188-EB98-4DE7-B454-ABD1D781D0FA}" type="sibTrans" cxnId="{186E0631-DEB8-48A7-958D-B6490C13C296}">
      <dgm:prSet/>
      <dgm:spPr/>
      <dgm:t>
        <a:bodyPr/>
        <a:lstStyle/>
        <a:p>
          <a:endParaRPr lang="en-US"/>
        </a:p>
      </dgm:t>
    </dgm:pt>
    <dgm:pt modelId="{B5E6A8FF-2D3F-4CE6-A77B-B7245B4B43C2}">
      <dgm:prSet/>
      <dgm:spPr/>
      <dgm:t>
        <a:bodyPr/>
        <a:lstStyle/>
        <a:p>
          <a:r>
            <a:rPr lang="en-US" dirty="0"/>
            <a:t>Maintains Medicare payment parity for BH services only.</a:t>
          </a:r>
        </a:p>
      </dgm:t>
    </dgm:pt>
    <dgm:pt modelId="{A0E4F600-C3BF-437E-B530-06330EDA6F25}" type="parTrans" cxnId="{09E6FBA2-D4A5-4937-A55B-489CD761F0B3}">
      <dgm:prSet/>
      <dgm:spPr/>
      <dgm:t>
        <a:bodyPr/>
        <a:lstStyle/>
        <a:p>
          <a:endParaRPr lang="en-US"/>
        </a:p>
      </dgm:t>
    </dgm:pt>
    <dgm:pt modelId="{D438E5C5-2640-430E-B64D-6079716782E5}" type="sibTrans" cxnId="{09E6FBA2-D4A5-4937-A55B-489CD761F0B3}">
      <dgm:prSet/>
      <dgm:spPr/>
      <dgm:t>
        <a:bodyPr/>
        <a:lstStyle/>
        <a:p>
          <a:endParaRPr lang="en-US"/>
        </a:p>
      </dgm:t>
    </dgm:pt>
    <dgm:pt modelId="{E251A58C-CF25-47A6-A425-F7971839356C}">
      <dgm:prSet/>
      <dgm:spPr/>
      <dgm:t>
        <a:bodyPr/>
        <a:lstStyle/>
        <a:p>
          <a:r>
            <a:rPr lang="en-US" dirty="0"/>
            <a:t>Expands sustainability of telehealth programs.</a:t>
          </a:r>
        </a:p>
      </dgm:t>
    </dgm:pt>
    <dgm:pt modelId="{A9AD01C1-E2A7-42A6-A09F-C3A20B8516E4}" type="parTrans" cxnId="{AE55B60C-90C4-48FD-9AF5-D29EF1095C16}">
      <dgm:prSet/>
      <dgm:spPr/>
      <dgm:t>
        <a:bodyPr/>
        <a:lstStyle/>
        <a:p>
          <a:endParaRPr lang="en-US"/>
        </a:p>
      </dgm:t>
    </dgm:pt>
    <dgm:pt modelId="{3D33AB51-8C5F-4E45-B8DB-1D7DDE929791}" type="sibTrans" cxnId="{AE55B60C-90C4-48FD-9AF5-D29EF1095C16}">
      <dgm:prSet/>
      <dgm:spPr/>
      <dgm:t>
        <a:bodyPr/>
        <a:lstStyle/>
        <a:p>
          <a:endParaRPr lang="en-US"/>
        </a:p>
      </dgm:t>
    </dgm:pt>
    <dgm:pt modelId="{AD04BC90-F984-460C-8104-7EF6F3031326}" type="pres">
      <dgm:prSet presAssocID="{63FC5A8E-4429-4A8F-844A-AA831428ABCF}" presName="vert0" presStyleCnt="0">
        <dgm:presLayoutVars>
          <dgm:dir/>
          <dgm:animOne val="branch"/>
          <dgm:animLvl val="lvl"/>
        </dgm:presLayoutVars>
      </dgm:prSet>
      <dgm:spPr/>
    </dgm:pt>
    <dgm:pt modelId="{6126A2AE-06B2-4AB5-BDB9-764D46595985}" type="pres">
      <dgm:prSet presAssocID="{A656016B-1FBA-40A0-89EE-D8EDEA4176AF}" presName="thickLine" presStyleLbl="alignNode1" presStyleIdx="0" presStyleCnt="3"/>
      <dgm:spPr/>
    </dgm:pt>
    <dgm:pt modelId="{B950E5D2-9BAC-482C-A7BD-101415EC49E9}" type="pres">
      <dgm:prSet presAssocID="{A656016B-1FBA-40A0-89EE-D8EDEA4176AF}" presName="horz1" presStyleCnt="0"/>
      <dgm:spPr/>
    </dgm:pt>
    <dgm:pt modelId="{7DE2120E-ECBB-42AB-981E-EDE35E86C1A5}" type="pres">
      <dgm:prSet presAssocID="{A656016B-1FBA-40A0-89EE-D8EDEA4176AF}" presName="tx1" presStyleLbl="revTx" presStyleIdx="0" presStyleCnt="3"/>
      <dgm:spPr/>
    </dgm:pt>
    <dgm:pt modelId="{D0CCCB22-3A47-49DB-A871-E72446CFD632}" type="pres">
      <dgm:prSet presAssocID="{A656016B-1FBA-40A0-89EE-D8EDEA4176AF}" presName="vert1" presStyleCnt="0"/>
      <dgm:spPr/>
    </dgm:pt>
    <dgm:pt modelId="{ABA4662C-3075-41C1-A6BF-76E7C09D091F}" type="pres">
      <dgm:prSet presAssocID="{B5E6A8FF-2D3F-4CE6-A77B-B7245B4B43C2}" presName="thickLine" presStyleLbl="alignNode1" presStyleIdx="1" presStyleCnt="3"/>
      <dgm:spPr/>
    </dgm:pt>
    <dgm:pt modelId="{867898E6-77EE-46A9-9294-A7DC4652DEEB}" type="pres">
      <dgm:prSet presAssocID="{B5E6A8FF-2D3F-4CE6-A77B-B7245B4B43C2}" presName="horz1" presStyleCnt="0"/>
      <dgm:spPr/>
    </dgm:pt>
    <dgm:pt modelId="{AFB2F9E9-0176-4981-88A7-52F296A95062}" type="pres">
      <dgm:prSet presAssocID="{B5E6A8FF-2D3F-4CE6-A77B-B7245B4B43C2}" presName="tx1" presStyleLbl="revTx" presStyleIdx="1" presStyleCnt="3"/>
      <dgm:spPr/>
    </dgm:pt>
    <dgm:pt modelId="{27662931-CAC0-44DB-80D8-83C3B1EADD0A}" type="pres">
      <dgm:prSet presAssocID="{B5E6A8FF-2D3F-4CE6-A77B-B7245B4B43C2}" presName="vert1" presStyleCnt="0"/>
      <dgm:spPr/>
    </dgm:pt>
    <dgm:pt modelId="{252BA1BC-9FD8-422E-A909-540731554924}" type="pres">
      <dgm:prSet presAssocID="{E251A58C-CF25-47A6-A425-F7971839356C}" presName="thickLine" presStyleLbl="alignNode1" presStyleIdx="2" presStyleCnt="3"/>
      <dgm:spPr/>
    </dgm:pt>
    <dgm:pt modelId="{ABBE7B0C-779D-4898-B7EE-D2D8E29D8F1F}" type="pres">
      <dgm:prSet presAssocID="{E251A58C-CF25-47A6-A425-F7971839356C}" presName="horz1" presStyleCnt="0"/>
      <dgm:spPr/>
    </dgm:pt>
    <dgm:pt modelId="{B61237D5-C940-4977-90E1-AD562472DD93}" type="pres">
      <dgm:prSet presAssocID="{E251A58C-CF25-47A6-A425-F7971839356C}" presName="tx1" presStyleLbl="revTx" presStyleIdx="2" presStyleCnt="3"/>
      <dgm:spPr/>
    </dgm:pt>
    <dgm:pt modelId="{14E3CC88-50A8-434E-893D-0355D46FBD60}" type="pres">
      <dgm:prSet presAssocID="{E251A58C-CF25-47A6-A425-F7971839356C}" presName="vert1" presStyleCnt="0"/>
      <dgm:spPr/>
    </dgm:pt>
  </dgm:ptLst>
  <dgm:cxnLst>
    <dgm:cxn modelId="{AE55B60C-90C4-48FD-9AF5-D29EF1095C16}" srcId="{63FC5A8E-4429-4A8F-844A-AA831428ABCF}" destId="{E251A58C-CF25-47A6-A425-F7971839356C}" srcOrd="2" destOrd="0" parTransId="{A9AD01C1-E2A7-42A6-A09F-C3A20B8516E4}" sibTransId="{3D33AB51-8C5F-4E45-B8DB-1D7DDE929791}"/>
    <dgm:cxn modelId="{186E0631-DEB8-48A7-958D-B6490C13C296}" srcId="{63FC5A8E-4429-4A8F-844A-AA831428ABCF}" destId="{A656016B-1FBA-40A0-89EE-D8EDEA4176AF}" srcOrd="0" destOrd="0" parTransId="{823F4CA8-D9F6-4FD3-8FF4-9B092C160351}" sibTransId="{D9479188-EB98-4DE7-B454-ABD1D781D0FA}"/>
    <dgm:cxn modelId="{C0F58237-5573-4F42-A9C7-E9B138DBA7A3}" type="presOf" srcId="{A656016B-1FBA-40A0-89EE-D8EDEA4176AF}" destId="{7DE2120E-ECBB-42AB-981E-EDE35E86C1A5}" srcOrd="0" destOrd="0" presId="urn:microsoft.com/office/officeart/2008/layout/LinedList"/>
    <dgm:cxn modelId="{B5A9493C-FE74-40B4-9CE4-7144F3E9D025}" type="presOf" srcId="{B5E6A8FF-2D3F-4CE6-A77B-B7245B4B43C2}" destId="{AFB2F9E9-0176-4981-88A7-52F296A95062}" srcOrd="0" destOrd="0" presId="urn:microsoft.com/office/officeart/2008/layout/LinedList"/>
    <dgm:cxn modelId="{DD97D852-DCE5-4A72-8BA5-FC007EE2BD8E}" type="presOf" srcId="{63FC5A8E-4429-4A8F-844A-AA831428ABCF}" destId="{AD04BC90-F984-460C-8104-7EF6F3031326}" srcOrd="0" destOrd="0" presId="urn:microsoft.com/office/officeart/2008/layout/LinedList"/>
    <dgm:cxn modelId="{F5332294-C77B-46D2-ADAF-89702EA2193E}" type="presOf" srcId="{E251A58C-CF25-47A6-A425-F7971839356C}" destId="{B61237D5-C940-4977-90E1-AD562472DD93}" srcOrd="0" destOrd="0" presId="urn:microsoft.com/office/officeart/2008/layout/LinedList"/>
    <dgm:cxn modelId="{09E6FBA2-D4A5-4937-A55B-489CD761F0B3}" srcId="{63FC5A8E-4429-4A8F-844A-AA831428ABCF}" destId="{B5E6A8FF-2D3F-4CE6-A77B-B7245B4B43C2}" srcOrd="1" destOrd="0" parTransId="{A0E4F600-C3BF-437E-B530-06330EDA6F25}" sibTransId="{D438E5C5-2640-430E-B64D-6079716782E5}"/>
    <dgm:cxn modelId="{49248578-CF2E-4BD6-AF95-08C8CD113563}" type="presParOf" srcId="{AD04BC90-F984-460C-8104-7EF6F3031326}" destId="{6126A2AE-06B2-4AB5-BDB9-764D46595985}" srcOrd="0" destOrd="0" presId="urn:microsoft.com/office/officeart/2008/layout/LinedList"/>
    <dgm:cxn modelId="{8AFCD1E3-246D-49F3-8278-27F1A32043C5}" type="presParOf" srcId="{AD04BC90-F984-460C-8104-7EF6F3031326}" destId="{B950E5D2-9BAC-482C-A7BD-101415EC49E9}" srcOrd="1" destOrd="0" presId="urn:microsoft.com/office/officeart/2008/layout/LinedList"/>
    <dgm:cxn modelId="{15DED8E7-3E54-4CE1-97C9-5F406822612D}" type="presParOf" srcId="{B950E5D2-9BAC-482C-A7BD-101415EC49E9}" destId="{7DE2120E-ECBB-42AB-981E-EDE35E86C1A5}" srcOrd="0" destOrd="0" presId="urn:microsoft.com/office/officeart/2008/layout/LinedList"/>
    <dgm:cxn modelId="{9A1A4B2F-CDC2-4EFB-9C5F-1917A8AC0CBC}" type="presParOf" srcId="{B950E5D2-9BAC-482C-A7BD-101415EC49E9}" destId="{D0CCCB22-3A47-49DB-A871-E72446CFD632}" srcOrd="1" destOrd="0" presId="urn:microsoft.com/office/officeart/2008/layout/LinedList"/>
    <dgm:cxn modelId="{224E9D4C-D1C7-46BE-BCD5-82A499E0C0FD}" type="presParOf" srcId="{AD04BC90-F984-460C-8104-7EF6F3031326}" destId="{ABA4662C-3075-41C1-A6BF-76E7C09D091F}" srcOrd="2" destOrd="0" presId="urn:microsoft.com/office/officeart/2008/layout/LinedList"/>
    <dgm:cxn modelId="{EB41BB07-481F-49FD-9A70-E41646DEBCE3}" type="presParOf" srcId="{AD04BC90-F984-460C-8104-7EF6F3031326}" destId="{867898E6-77EE-46A9-9294-A7DC4652DEEB}" srcOrd="3" destOrd="0" presId="urn:microsoft.com/office/officeart/2008/layout/LinedList"/>
    <dgm:cxn modelId="{607E04A9-6419-4CEE-8A3E-3C3928C5D79E}" type="presParOf" srcId="{867898E6-77EE-46A9-9294-A7DC4652DEEB}" destId="{AFB2F9E9-0176-4981-88A7-52F296A95062}" srcOrd="0" destOrd="0" presId="urn:microsoft.com/office/officeart/2008/layout/LinedList"/>
    <dgm:cxn modelId="{7FCC2728-7B6F-4F99-8F27-DA767B139D0B}" type="presParOf" srcId="{867898E6-77EE-46A9-9294-A7DC4652DEEB}" destId="{27662931-CAC0-44DB-80D8-83C3B1EADD0A}" srcOrd="1" destOrd="0" presId="urn:microsoft.com/office/officeart/2008/layout/LinedList"/>
    <dgm:cxn modelId="{44C90C16-F219-43C7-A28F-61B79DDC5F92}" type="presParOf" srcId="{AD04BC90-F984-460C-8104-7EF6F3031326}" destId="{252BA1BC-9FD8-422E-A909-540731554924}" srcOrd="4" destOrd="0" presId="urn:microsoft.com/office/officeart/2008/layout/LinedList"/>
    <dgm:cxn modelId="{35AA8218-7CB6-448C-A4E0-B81CAAC5EBA7}" type="presParOf" srcId="{AD04BC90-F984-460C-8104-7EF6F3031326}" destId="{ABBE7B0C-779D-4898-B7EE-D2D8E29D8F1F}" srcOrd="5" destOrd="0" presId="urn:microsoft.com/office/officeart/2008/layout/LinedList"/>
    <dgm:cxn modelId="{786F429F-2AF6-43A6-A94F-2CB355275361}" type="presParOf" srcId="{ABBE7B0C-779D-4898-B7EE-D2D8E29D8F1F}" destId="{B61237D5-C940-4977-90E1-AD562472DD93}" srcOrd="0" destOrd="0" presId="urn:microsoft.com/office/officeart/2008/layout/LinedList"/>
    <dgm:cxn modelId="{5725EFBD-F197-4F78-9484-821531A51F25}" type="presParOf" srcId="{ABBE7B0C-779D-4898-B7EE-D2D8E29D8F1F}" destId="{14E3CC88-50A8-434E-893D-0355D46FBD60}"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E471EDE-952A-4FB6-BB98-B7843D77ECA0}" type="doc">
      <dgm:prSet loTypeId="urn:microsoft.com/office/officeart/2005/8/layout/default" loCatId="list" qsTypeId="urn:microsoft.com/office/officeart/2005/8/quickstyle/simple1" qsCatId="simple" csTypeId="urn:microsoft.com/office/officeart/2005/8/colors/colorful2" csCatId="colorful"/>
      <dgm:spPr/>
      <dgm:t>
        <a:bodyPr/>
        <a:lstStyle/>
        <a:p>
          <a:endParaRPr lang="en-US"/>
        </a:p>
      </dgm:t>
    </dgm:pt>
    <dgm:pt modelId="{AC9C218F-75B5-4EEC-A37A-8EB8592BAF30}">
      <dgm:prSet/>
      <dgm:spPr/>
      <dgm:t>
        <a:bodyPr/>
        <a:lstStyle/>
        <a:p>
          <a:r>
            <a:rPr lang="en-US"/>
            <a:t>• Permitted when patient cannot or declines video.</a:t>
          </a:r>
        </a:p>
      </dgm:t>
    </dgm:pt>
    <dgm:pt modelId="{F877C82D-B033-4B85-9BB4-E5ABADB4EDC9}" type="parTrans" cxnId="{D8CFDEBC-4305-44D4-9D1B-734550EBEF1D}">
      <dgm:prSet/>
      <dgm:spPr/>
      <dgm:t>
        <a:bodyPr/>
        <a:lstStyle/>
        <a:p>
          <a:endParaRPr lang="en-US"/>
        </a:p>
      </dgm:t>
    </dgm:pt>
    <dgm:pt modelId="{E93D0D61-0AC7-4478-B1D3-C2B609B41F4C}" type="sibTrans" cxnId="{D8CFDEBC-4305-44D4-9D1B-734550EBEF1D}">
      <dgm:prSet/>
      <dgm:spPr/>
      <dgm:t>
        <a:bodyPr/>
        <a:lstStyle/>
        <a:p>
          <a:endParaRPr lang="en-US"/>
        </a:p>
      </dgm:t>
    </dgm:pt>
    <dgm:pt modelId="{F49D830D-E932-4F4D-9558-78442BB8D780}">
      <dgm:prSet/>
      <dgm:spPr/>
      <dgm:t>
        <a:bodyPr/>
        <a:lstStyle/>
        <a:p>
          <a:r>
            <a:rPr lang="en-US"/>
            <a:t>• Most supervision still requires audio/video.</a:t>
          </a:r>
        </a:p>
      </dgm:t>
    </dgm:pt>
    <dgm:pt modelId="{6C98D12B-F930-4CB0-AD01-813A085B4878}" type="parTrans" cxnId="{7894A28F-C0D3-461C-A405-86832E1E0406}">
      <dgm:prSet/>
      <dgm:spPr/>
      <dgm:t>
        <a:bodyPr/>
        <a:lstStyle/>
        <a:p>
          <a:endParaRPr lang="en-US"/>
        </a:p>
      </dgm:t>
    </dgm:pt>
    <dgm:pt modelId="{41F3945F-6D5E-4470-B398-EE9F0FE9FD0D}" type="sibTrans" cxnId="{7894A28F-C0D3-461C-A405-86832E1E0406}">
      <dgm:prSet/>
      <dgm:spPr/>
      <dgm:t>
        <a:bodyPr/>
        <a:lstStyle/>
        <a:p>
          <a:endParaRPr lang="en-US"/>
        </a:p>
      </dgm:t>
    </dgm:pt>
    <dgm:pt modelId="{5E590A7B-79A7-4E21-AAC4-06529AFC03E2}">
      <dgm:prSet/>
      <dgm:spPr/>
      <dgm:t>
        <a:bodyPr/>
        <a:lstStyle/>
        <a:p>
          <a:r>
            <a:rPr lang="en-US"/>
            <a:t>• Important for access-limited populations.</a:t>
          </a:r>
        </a:p>
      </dgm:t>
    </dgm:pt>
    <dgm:pt modelId="{EBFC01E9-A745-4A78-9D36-7D743FEE7910}" type="parTrans" cxnId="{CDF80800-0BE9-4EAB-9475-CCBBDCBD0DB4}">
      <dgm:prSet/>
      <dgm:spPr/>
      <dgm:t>
        <a:bodyPr/>
        <a:lstStyle/>
        <a:p>
          <a:endParaRPr lang="en-US"/>
        </a:p>
      </dgm:t>
    </dgm:pt>
    <dgm:pt modelId="{580799B9-FD3E-40BB-899E-53FB5BF08A13}" type="sibTrans" cxnId="{CDF80800-0BE9-4EAB-9475-CCBBDCBD0DB4}">
      <dgm:prSet/>
      <dgm:spPr/>
      <dgm:t>
        <a:bodyPr/>
        <a:lstStyle/>
        <a:p>
          <a:endParaRPr lang="en-US"/>
        </a:p>
      </dgm:t>
    </dgm:pt>
    <dgm:pt modelId="{7E10DA55-14BD-4E64-A7F4-BB31F0E10F6B}" type="pres">
      <dgm:prSet presAssocID="{DE471EDE-952A-4FB6-BB98-B7843D77ECA0}" presName="diagram" presStyleCnt="0">
        <dgm:presLayoutVars>
          <dgm:dir/>
          <dgm:resizeHandles val="exact"/>
        </dgm:presLayoutVars>
      </dgm:prSet>
      <dgm:spPr/>
    </dgm:pt>
    <dgm:pt modelId="{0E418BA5-E57A-4245-A261-69FFBAFB89EB}" type="pres">
      <dgm:prSet presAssocID="{AC9C218F-75B5-4EEC-A37A-8EB8592BAF30}" presName="node" presStyleLbl="node1" presStyleIdx="0" presStyleCnt="3">
        <dgm:presLayoutVars>
          <dgm:bulletEnabled val="1"/>
        </dgm:presLayoutVars>
      </dgm:prSet>
      <dgm:spPr/>
    </dgm:pt>
    <dgm:pt modelId="{06686621-1EF0-4451-95F7-1A5B5FC167E0}" type="pres">
      <dgm:prSet presAssocID="{E93D0D61-0AC7-4478-B1D3-C2B609B41F4C}" presName="sibTrans" presStyleCnt="0"/>
      <dgm:spPr/>
    </dgm:pt>
    <dgm:pt modelId="{317504B3-BF49-4A0E-A583-F0E1880A7AD4}" type="pres">
      <dgm:prSet presAssocID="{F49D830D-E932-4F4D-9558-78442BB8D780}" presName="node" presStyleLbl="node1" presStyleIdx="1" presStyleCnt="3">
        <dgm:presLayoutVars>
          <dgm:bulletEnabled val="1"/>
        </dgm:presLayoutVars>
      </dgm:prSet>
      <dgm:spPr/>
    </dgm:pt>
    <dgm:pt modelId="{CD325036-C922-4DDC-9CA6-52E9D4A8653B}" type="pres">
      <dgm:prSet presAssocID="{41F3945F-6D5E-4470-B398-EE9F0FE9FD0D}" presName="sibTrans" presStyleCnt="0"/>
      <dgm:spPr/>
    </dgm:pt>
    <dgm:pt modelId="{7E64D685-A28D-4C57-BFB9-6B3DF6E63EAE}" type="pres">
      <dgm:prSet presAssocID="{5E590A7B-79A7-4E21-AAC4-06529AFC03E2}" presName="node" presStyleLbl="node1" presStyleIdx="2" presStyleCnt="3">
        <dgm:presLayoutVars>
          <dgm:bulletEnabled val="1"/>
        </dgm:presLayoutVars>
      </dgm:prSet>
      <dgm:spPr/>
    </dgm:pt>
  </dgm:ptLst>
  <dgm:cxnLst>
    <dgm:cxn modelId="{CDF80800-0BE9-4EAB-9475-CCBBDCBD0DB4}" srcId="{DE471EDE-952A-4FB6-BB98-B7843D77ECA0}" destId="{5E590A7B-79A7-4E21-AAC4-06529AFC03E2}" srcOrd="2" destOrd="0" parTransId="{EBFC01E9-A745-4A78-9D36-7D743FEE7910}" sibTransId="{580799B9-FD3E-40BB-899E-53FB5BF08A13}"/>
    <dgm:cxn modelId="{20E2A638-FC61-4EC6-847E-6848447F739B}" type="presOf" srcId="{5E590A7B-79A7-4E21-AAC4-06529AFC03E2}" destId="{7E64D685-A28D-4C57-BFB9-6B3DF6E63EAE}" srcOrd="0" destOrd="0" presId="urn:microsoft.com/office/officeart/2005/8/layout/default"/>
    <dgm:cxn modelId="{B3897350-FA74-4FB3-9D4A-167C7E505D7B}" type="presOf" srcId="{F49D830D-E932-4F4D-9558-78442BB8D780}" destId="{317504B3-BF49-4A0E-A583-F0E1880A7AD4}" srcOrd="0" destOrd="0" presId="urn:microsoft.com/office/officeart/2005/8/layout/default"/>
    <dgm:cxn modelId="{76FBA456-46B8-45D4-BD64-46DA086349BC}" type="presOf" srcId="{AC9C218F-75B5-4EEC-A37A-8EB8592BAF30}" destId="{0E418BA5-E57A-4245-A261-69FFBAFB89EB}" srcOrd="0" destOrd="0" presId="urn:microsoft.com/office/officeart/2005/8/layout/default"/>
    <dgm:cxn modelId="{7894A28F-C0D3-461C-A405-86832E1E0406}" srcId="{DE471EDE-952A-4FB6-BB98-B7843D77ECA0}" destId="{F49D830D-E932-4F4D-9558-78442BB8D780}" srcOrd="1" destOrd="0" parTransId="{6C98D12B-F930-4CB0-AD01-813A085B4878}" sibTransId="{41F3945F-6D5E-4470-B398-EE9F0FE9FD0D}"/>
    <dgm:cxn modelId="{D8CFDEBC-4305-44D4-9D1B-734550EBEF1D}" srcId="{DE471EDE-952A-4FB6-BB98-B7843D77ECA0}" destId="{AC9C218F-75B5-4EEC-A37A-8EB8592BAF30}" srcOrd="0" destOrd="0" parTransId="{F877C82D-B033-4B85-9BB4-E5ABADB4EDC9}" sibTransId="{E93D0D61-0AC7-4478-B1D3-C2B609B41F4C}"/>
    <dgm:cxn modelId="{CC1CEEC3-22E3-4284-9362-45B7167E509E}" type="presOf" srcId="{DE471EDE-952A-4FB6-BB98-B7843D77ECA0}" destId="{7E10DA55-14BD-4E64-A7F4-BB31F0E10F6B}" srcOrd="0" destOrd="0" presId="urn:microsoft.com/office/officeart/2005/8/layout/default"/>
    <dgm:cxn modelId="{22ACAC8A-591E-4409-9801-D1AFFB3D8404}" type="presParOf" srcId="{7E10DA55-14BD-4E64-A7F4-BB31F0E10F6B}" destId="{0E418BA5-E57A-4245-A261-69FFBAFB89EB}" srcOrd="0" destOrd="0" presId="urn:microsoft.com/office/officeart/2005/8/layout/default"/>
    <dgm:cxn modelId="{DFBC05AD-B1D0-4C20-A5CF-6C84A9067A9E}" type="presParOf" srcId="{7E10DA55-14BD-4E64-A7F4-BB31F0E10F6B}" destId="{06686621-1EF0-4451-95F7-1A5B5FC167E0}" srcOrd="1" destOrd="0" presId="urn:microsoft.com/office/officeart/2005/8/layout/default"/>
    <dgm:cxn modelId="{B368235E-26C6-4A6A-B0D8-77BB5F3983CF}" type="presParOf" srcId="{7E10DA55-14BD-4E64-A7F4-BB31F0E10F6B}" destId="{317504B3-BF49-4A0E-A583-F0E1880A7AD4}" srcOrd="2" destOrd="0" presId="urn:microsoft.com/office/officeart/2005/8/layout/default"/>
    <dgm:cxn modelId="{72DCDD3B-69CD-4028-8797-B8493251DB50}" type="presParOf" srcId="{7E10DA55-14BD-4E64-A7F4-BB31F0E10F6B}" destId="{CD325036-C922-4DDC-9CA6-52E9D4A8653B}" srcOrd="3" destOrd="0" presId="urn:microsoft.com/office/officeart/2005/8/layout/default"/>
    <dgm:cxn modelId="{46844340-CBED-4ABF-85F0-59EDAA02C8BC}" type="presParOf" srcId="{7E10DA55-14BD-4E64-A7F4-BB31F0E10F6B}" destId="{7E64D685-A28D-4C57-BFB9-6B3DF6E63EAE}"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CBC7702-7EE1-40C6-ABE3-079B21BF34A5}"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64246B53-34E2-4ACF-92FE-B72C413E620F}">
      <dgm:prSet/>
      <dgm:spPr/>
      <dgm:t>
        <a:bodyPr/>
        <a:lstStyle/>
        <a:p>
          <a:r>
            <a:rPr lang="en-US" dirty="0"/>
            <a:t>• Pandemic waivers expired September 30, 2025</a:t>
          </a:r>
        </a:p>
      </dgm:t>
    </dgm:pt>
    <dgm:pt modelId="{2590AB38-45F4-4671-928C-620C0FA4E19D}" type="parTrans" cxnId="{BB287A8D-A7FF-4A01-A223-B39C4F91F6BD}">
      <dgm:prSet/>
      <dgm:spPr/>
      <dgm:t>
        <a:bodyPr/>
        <a:lstStyle/>
        <a:p>
          <a:endParaRPr lang="en-US"/>
        </a:p>
      </dgm:t>
    </dgm:pt>
    <dgm:pt modelId="{27075B15-37B5-4FD3-8D20-EB2E7F89EEC9}" type="sibTrans" cxnId="{BB287A8D-A7FF-4A01-A223-B39C4F91F6BD}">
      <dgm:prSet/>
      <dgm:spPr/>
      <dgm:t>
        <a:bodyPr/>
        <a:lstStyle/>
        <a:p>
          <a:endParaRPr lang="en-US"/>
        </a:p>
      </dgm:t>
    </dgm:pt>
    <dgm:pt modelId="{A814C0D3-09DE-4320-87D1-9790E86B6B27}">
      <dgm:prSet/>
      <dgm:spPr/>
      <dgm:t>
        <a:bodyPr/>
        <a:lstStyle/>
        <a:p>
          <a:r>
            <a:rPr lang="en-US"/>
            <a:t>• CMS encourages preparation for possible reversion.</a:t>
          </a:r>
        </a:p>
      </dgm:t>
    </dgm:pt>
    <dgm:pt modelId="{C8A9F87A-4D77-4CB1-9B36-7B40C5F25140}" type="parTrans" cxnId="{E9E24FA6-1B15-4F61-9C11-943F1A8E5315}">
      <dgm:prSet/>
      <dgm:spPr/>
      <dgm:t>
        <a:bodyPr/>
        <a:lstStyle/>
        <a:p>
          <a:endParaRPr lang="en-US"/>
        </a:p>
      </dgm:t>
    </dgm:pt>
    <dgm:pt modelId="{0629FAAC-F310-42E4-A509-B1C6DDED993D}" type="sibTrans" cxnId="{E9E24FA6-1B15-4F61-9C11-943F1A8E5315}">
      <dgm:prSet/>
      <dgm:spPr/>
      <dgm:t>
        <a:bodyPr/>
        <a:lstStyle/>
        <a:p>
          <a:endParaRPr lang="en-US"/>
        </a:p>
      </dgm:t>
    </dgm:pt>
    <dgm:pt modelId="{CF77F991-051C-4B25-B596-D9A6C6EB5481}">
      <dgm:prSet/>
      <dgm:spPr/>
      <dgm:t>
        <a:bodyPr/>
        <a:lstStyle/>
        <a:p>
          <a:r>
            <a:rPr lang="en-US"/>
            <a:t>• Ongoing advocacy remains critical.</a:t>
          </a:r>
        </a:p>
      </dgm:t>
    </dgm:pt>
    <dgm:pt modelId="{354FCCFF-BE14-4927-9312-528C41BB8AAB}" type="parTrans" cxnId="{5D530515-45D2-47DA-8DE7-2340780759F8}">
      <dgm:prSet/>
      <dgm:spPr/>
      <dgm:t>
        <a:bodyPr/>
        <a:lstStyle/>
        <a:p>
          <a:endParaRPr lang="en-US"/>
        </a:p>
      </dgm:t>
    </dgm:pt>
    <dgm:pt modelId="{E8B7E98D-8C83-48A8-8025-31062BDB99B9}" type="sibTrans" cxnId="{5D530515-45D2-47DA-8DE7-2340780759F8}">
      <dgm:prSet/>
      <dgm:spPr/>
      <dgm:t>
        <a:bodyPr/>
        <a:lstStyle/>
        <a:p>
          <a:endParaRPr lang="en-US"/>
        </a:p>
      </dgm:t>
    </dgm:pt>
    <dgm:pt modelId="{38082FEB-0176-4215-B997-EBAFAB553F03}" type="pres">
      <dgm:prSet presAssocID="{ACBC7702-7EE1-40C6-ABE3-079B21BF34A5}" presName="vert0" presStyleCnt="0">
        <dgm:presLayoutVars>
          <dgm:dir/>
          <dgm:animOne val="branch"/>
          <dgm:animLvl val="lvl"/>
        </dgm:presLayoutVars>
      </dgm:prSet>
      <dgm:spPr/>
    </dgm:pt>
    <dgm:pt modelId="{A1C29ACD-0B8B-49B8-8781-86AE6DB438E5}" type="pres">
      <dgm:prSet presAssocID="{64246B53-34E2-4ACF-92FE-B72C413E620F}" presName="thickLine" presStyleLbl="alignNode1" presStyleIdx="0" presStyleCnt="3"/>
      <dgm:spPr/>
    </dgm:pt>
    <dgm:pt modelId="{C100B122-59C1-412E-913B-82C324ECBD6D}" type="pres">
      <dgm:prSet presAssocID="{64246B53-34E2-4ACF-92FE-B72C413E620F}" presName="horz1" presStyleCnt="0"/>
      <dgm:spPr/>
    </dgm:pt>
    <dgm:pt modelId="{79280E7A-08F8-4EF7-87CF-530933114437}" type="pres">
      <dgm:prSet presAssocID="{64246B53-34E2-4ACF-92FE-B72C413E620F}" presName="tx1" presStyleLbl="revTx" presStyleIdx="0" presStyleCnt="3"/>
      <dgm:spPr/>
    </dgm:pt>
    <dgm:pt modelId="{753F9885-1123-4029-B94F-D06D4B86AD71}" type="pres">
      <dgm:prSet presAssocID="{64246B53-34E2-4ACF-92FE-B72C413E620F}" presName="vert1" presStyleCnt="0"/>
      <dgm:spPr/>
    </dgm:pt>
    <dgm:pt modelId="{921D37CA-79E0-4B3A-A59F-E377C346D060}" type="pres">
      <dgm:prSet presAssocID="{A814C0D3-09DE-4320-87D1-9790E86B6B27}" presName="thickLine" presStyleLbl="alignNode1" presStyleIdx="1" presStyleCnt="3"/>
      <dgm:spPr/>
    </dgm:pt>
    <dgm:pt modelId="{18726AA6-29A5-4260-BEC9-E24C03E799C4}" type="pres">
      <dgm:prSet presAssocID="{A814C0D3-09DE-4320-87D1-9790E86B6B27}" presName="horz1" presStyleCnt="0"/>
      <dgm:spPr/>
    </dgm:pt>
    <dgm:pt modelId="{6BAE0FD6-041A-447D-97B0-BEB8CE2E8F4C}" type="pres">
      <dgm:prSet presAssocID="{A814C0D3-09DE-4320-87D1-9790E86B6B27}" presName="tx1" presStyleLbl="revTx" presStyleIdx="1" presStyleCnt="3"/>
      <dgm:spPr/>
    </dgm:pt>
    <dgm:pt modelId="{26C86BB6-0700-4864-9930-DFB245B79088}" type="pres">
      <dgm:prSet presAssocID="{A814C0D3-09DE-4320-87D1-9790E86B6B27}" presName="vert1" presStyleCnt="0"/>
      <dgm:spPr/>
    </dgm:pt>
    <dgm:pt modelId="{A861F565-77B8-4BE4-BF98-3147C423C048}" type="pres">
      <dgm:prSet presAssocID="{CF77F991-051C-4B25-B596-D9A6C6EB5481}" presName="thickLine" presStyleLbl="alignNode1" presStyleIdx="2" presStyleCnt="3"/>
      <dgm:spPr/>
    </dgm:pt>
    <dgm:pt modelId="{2EC7BB29-878D-434C-9BCF-81ABF5E43E74}" type="pres">
      <dgm:prSet presAssocID="{CF77F991-051C-4B25-B596-D9A6C6EB5481}" presName="horz1" presStyleCnt="0"/>
      <dgm:spPr/>
    </dgm:pt>
    <dgm:pt modelId="{9B673D66-DBDA-4E13-9E4F-99964B881846}" type="pres">
      <dgm:prSet presAssocID="{CF77F991-051C-4B25-B596-D9A6C6EB5481}" presName="tx1" presStyleLbl="revTx" presStyleIdx="2" presStyleCnt="3"/>
      <dgm:spPr/>
    </dgm:pt>
    <dgm:pt modelId="{C7FC96F1-148F-4279-99C6-7C3ECCFD12C5}" type="pres">
      <dgm:prSet presAssocID="{CF77F991-051C-4B25-B596-D9A6C6EB5481}" presName="vert1" presStyleCnt="0"/>
      <dgm:spPr/>
    </dgm:pt>
  </dgm:ptLst>
  <dgm:cxnLst>
    <dgm:cxn modelId="{1161970C-6F8D-4892-9F2F-C07572F8F7D7}" type="presOf" srcId="{CF77F991-051C-4B25-B596-D9A6C6EB5481}" destId="{9B673D66-DBDA-4E13-9E4F-99964B881846}" srcOrd="0" destOrd="0" presId="urn:microsoft.com/office/officeart/2008/layout/LinedList"/>
    <dgm:cxn modelId="{5D530515-45D2-47DA-8DE7-2340780759F8}" srcId="{ACBC7702-7EE1-40C6-ABE3-079B21BF34A5}" destId="{CF77F991-051C-4B25-B596-D9A6C6EB5481}" srcOrd="2" destOrd="0" parTransId="{354FCCFF-BE14-4927-9312-528C41BB8AAB}" sibTransId="{E8B7E98D-8C83-48A8-8025-31062BDB99B9}"/>
    <dgm:cxn modelId="{8388BB2F-A128-4B35-AF95-0A6CB610EC6B}" type="presOf" srcId="{64246B53-34E2-4ACF-92FE-B72C413E620F}" destId="{79280E7A-08F8-4EF7-87CF-530933114437}" srcOrd="0" destOrd="0" presId="urn:microsoft.com/office/officeart/2008/layout/LinedList"/>
    <dgm:cxn modelId="{BB287A8D-A7FF-4A01-A223-B39C4F91F6BD}" srcId="{ACBC7702-7EE1-40C6-ABE3-079B21BF34A5}" destId="{64246B53-34E2-4ACF-92FE-B72C413E620F}" srcOrd="0" destOrd="0" parTransId="{2590AB38-45F4-4671-928C-620C0FA4E19D}" sibTransId="{27075B15-37B5-4FD3-8D20-EB2E7F89EEC9}"/>
    <dgm:cxn modelId="{9FAEFB96-816B-4930-8B3C-D3196A353EA8}" type="presOf" srcId="{ACBC7702-7EE1-40C6-ABE3-079B21BF34A5}" destId="{38082FEB-0176-4215-B997-EBAFAB553F03}" srcOrd="0" destOrd="0" presId="urn:microsoft.com/office/officeart/2008/layout/LinedList"/>
    <dgm:cxn modelId="{E9E24FA6-1B15-4F61-9C11-943F1A8E5315}" srcId="{ACBC7702-7EE1-40C6-ABE3-079B21BF34A5}" destId="{A814C0D3-09DE-4320-87D1-9790E86B6B27}" srcOrd="1" destOrd="0" parTransId="{C8A9F87A-4D77-4CB1-9B36-7B40C5F25140}" sibTransId="{0629FAAC-F310-42E4-A509-B1C6DDED993D}"/>
    <dgm:cxn modelId="{34A6ABBF-C6F3-4476-A54A-BEE2E788C44A}" type="presOf" srcId="{A814C0D3-09DE-4320-87D1-9790E86B6B27}" destId="{6BAE0FD6-041A-447D-97B0-BEB8CE2E8F4C}" srcOrd="0" destOrd="0" presId="urn:microsoft.com/office/officeart/2008/layout/LinedList"/>
    <dgm:cxn modelId="{B2F7EA69-7C12-4666-9516-38E7E3762EBF}" type="presParOf" srcId="{38082FEB-0176-4215-B997-EBAFAB553F03}" destId="{A1C29ACD-0B8B-49B8-8781-86AE6DB438E5}" srcOrd="0" destOrd="0" presId="urn:microsoft.com/office/officeart/2008/layout/LinedList"/>
    <dgm:cxn modelId="{98C782E4-C094-4B36-93CB-919E2AE0CD81}" type="presParOf" srcId="{38082FEB-0176-4215-B997-EBAFAB553F03}" destId="{C100B122-59C1-412E-913B-82C324ECBD6D}" srcOrd="1" destOrd="0" presId="urn:microsoft.com/office/officeart/2008/layout/LinedList"/>
    <dgm:cxn modelId="{FF2EE2E0-F125-45CB-82A2-0561E8D41C95}" type="presParOf" srcId="{C100B122-59C1-412E-913B-82C324ECBD6D}" destId="{79280E7A-08F8-4EF7-87CF-530933114437}" srcOrd="0" destOrd="0" presId="urn:microsoft.com/office/officeart/2008/layout/LinedList"/>
    <dgm:cxn modelId="{9B009D63-EFAF-47C3-A8B9-2F6F5626EF62}" type="presParOf" srcId="{C100B122-59C1-412E-913B-82C324ECBD6D}" destId="{753F9885-1123-4029-B94F-D06D4B86AD71}" srcOrd="1" destOrd="0" presId="urn:microsoft.com/office/officeart/2008/layout/LinedList"/>
    <dgm:cxn modelId="{14BC0681-D816-48E2-B165-C7B67D8AE395}" type="presParOf" srcId="{38082FEB-0176-4215-B997-EBAFAB553F03}" destId="{921D37CA-79E0-4B3A-A59F-E377C346D060}" srcOrd="2" destOrd="0" presId="urn:microsoft.com/office/officeart/2008/layout/LinedList"/>
    <dgm:cxn modelId="{1878F469-3BCB-471B-9841-8F409C9923F0}" type="presParOf" srcId="{38082FEB-0176-4215-B997-EBAFAB553F03}" destId="{18726AA6-29A5-4260-BEC9-E24C03E799C4}" srcOrd="3" destOrd="0" presId="urn:microsoft.com/office/officeart/2008/layout/LinedList"/>
    <dgm:cxn modelId="{FE01438E-E3E9-4C9C-A93D-D3A2C535D915}" type="presParOf" srcId="{18726AA6-29A5-4260-BEC9-E24C03E799C4}" destId="{6BAE0FD6-041A-447D-97B0-BEB8CE2E8F4C}" srcOrd="0" destOrd="0" presId="urn:microsoft.com/office/officeart/2008/layout/LinedList"/>
    <dgm:cxn modelId="{01BC5CCD-44F2-4434-A13E-E10D8605E96D}" type="presParOf" srcId="{18726AA6-29A5-4260-BEC9-E24C03E799C4}" destId="{26C86BB6-0700-4864-9930-DFB245B79088}" srcOrd="1" destOrd="0" presId="urn:microsoft.com/office/officeart/2008/layout/LinedList"/>
    <dgm:cxn modelId="{C29586E6-D72B-49FF-9B99-8F2C606AA0E9}" type="presParOf" srcId="{38082FEB-0176-4215-B997-EBAFAB553F03}" destId="{A861F565-77B8-4BE4-BF98-3147C423C048}" srcOrd="4" destOrd="0" presId="urn:microsoft.com/office/officeart/2008/layout/LinedList"/>
    <dgm:cxn modelId="{6B5BF820-D573-41AB-BB0F-12F106214723}" type="presParOf" srcId="{38082FEB-0176-4215-B997-EBAFAB553F03}" destId="{2EC7BB29-878D-434C-9BCF-81ABF5E43E74}" srcOrd="5" destOrd="0" presId="urn:microsoft.com/office/officeart/2008/layout/LinedList"/>
    <dgm:cxn modelId="{D232F36E-91F8-4932-B222-6C9BB4DAA11E}" type="presParOf" srcId="{2EC7BB29-878D-434C-9BCF-81ABF5E43E74}" destId="{9B673D66-DBDA-4E13-9E4F-99964B881846}" srcOrd="0" destOrd="0" presId="urn:microsoft.com/office/officeart/2008/layout/LinedList"/>
    <dgm:cxn modelId="{040B51E1-82EF-4955-9F5B-B145E8C78F8B}" type="presParOf" srcId="{2EC7BB29-878D-434C-9BCF-81ABF5E43E74}" destId="{C7FC96F1-148F-4279-99C6-7C3ECCFD12C5}"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252B9DB-437A-4CF1-8AD6-59E5AECF4ABF}"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B10AA3D9-201B-4561-84E6-13FAED811FB6}">
      <dgm:prSet/>
      <dgm:spPr/>
      <dgm:t>
        <a:bodyPr/>
        <a:lstStyle/>
        <a:p>
          <a:r>
            <a:rPr lang="en-US"/>
            <a:t>• Expands coverage for mental health &amp; ADHD digital therapeutics.</a:t>
          </a:r>
        </a:p>
      </dgm:t>
    </dgm:pt>
    <dgm:pt modelId="{658001A2-ACC8-41D7-8F4E-6B0E42E4D832}" type="parTrans" cxnId="{13FBB27A-E6E3-4255-865A-A84E79B3E272}">
      <dgm:prSet/>
      <dgm:spPr/>
      <dgm:t>
        <a:bodyPr/>
        <a:lstStyle/>
        <a:p>
          <a:endParaRPr lang="en-US"/>
        </a:p>
      </dgm:t>
    </dgm:pt>
    <dgm:pt modelId="{73A1AD96-BE7B-4E53-8155-A7DF204379DC}" type="sibTrans" cxnId="{13FBB27A-E6E3-4255-865A-A84E79B3E272}">
      <dgm:prSet/>
      <dgm:spPr/>
      <dgm:t>
        <a:bodyPr/>
        <a:lstStyle/>
        <a:p>
          <a:endParaRPr lang="en-US"/>
        </a:p>
      </dgm:t>
    </dgm:pt>
    <dgm:pt modelId="{EFB47360-2EE8-4B63-ABB1-59B169C9BE25}">
      <dgm:prSet/>
      <dgm:spPr/>
      <dgm:t>
        <a:bodyPr/>
        <a:lstStyle/>
        <a:p>
          <a:r>
            <a:rPr lang="en-US"/>
            <a:t>• Encourages integration of remote monitoring and digital tools.</a:t>
          </a:r>
        </a:p>
      </dgm:t>
    </dgm:pt>
    <dgm:pt modelId="{AEA42D6C-2317-488A-BE69-D60D6FDBD646}" type="parTrans" cxnId="{A6CE8F36-560B-44FF-BDEF-1A9A557465DE}">
      <dgm:prSet/>
      <dgm:spPr/>
      <dgm:t>
        <a:bodyPr/>
        <a:lstStyle/>
        <a:p>
          <a:endParaRPr lang="en-US"/>
        </a:p>
      </dgm:t>
    </dgm:pt>
    <dgm:pt modelId="{802E4CFF-1CE7-47BA-9F81-3CE50C814059}" type="sibTrans" cxnId="{A6CE8F36-560B-44FF-BDEF-1A9A557465DE}">
      <dgm:prSet/>
      <dgm:spPr/>
      <dgm:t>
        <a:bodyPr/>
        <a:lstStyle/>
        <a:p>
          <a:endParaRPr lang="en-US"/>
        </a:p>
      </dgm:t>
    </dgm:pt>
    <dgm:pt modelId="{FB15D899-AE82-474B-BB7F-2D7FB41AE0F3}">
      <dgm:prSet/>
      <dgm:spPr/>
      <dgm:t>
        <a:bodyPr/>
        <a:lstStyle/>
        <a:p>
          <a:r>
            <a:rPr lang="en-US"/>
            <a:t>• CMS requesting feedback for future inclusion.</a:t>
          </a:r>
        </a:p>
      </dgm:t>
    </dgm:pt>
    <dgm:pt modelId="{C4DBAE4C-97F9-4B6B-86DF-34B5806435D0}" type="parTrans" cxnId="{02B6848B-FAEF-408C-AAE6-F4C01B515E20}">
      <dgm:prSet/>
      <dgm:spPr/>
      <dgm:t>
        <a:bodyPr/>
        <a:lstStyle/>
        <a:p>
          <a:endParaRPr lang="en-US"/>
        </a:p>
      </dgm:t>
    </dgm:pt>
    <dgm:pt modelId="{98D3591B-1520-4531-B67B-FC2DB49FF19E}" type="sibTrans" cxnId="{02B6848B-FAEF-408C-AAE6-F4C01B515E20}">
      <dgm:prSet/>
      <dgm:spPr/>
      <dgm:t>
        <a:bodyPr/>
        <a:lstStyle/>
        <a:p>
          <a:endParaRPr lang="en-US"/>
        </a:p>
      </dgm:t>
    </dgm:pt>
    <dgm:pt modelId="{6C5C3EE4-9B1D-47DF-85B1-DC87BC8D31B4}" type="pres">
      <dgm:prSet presAssocID="{F252B9DB-437A-4CF1-8AD6-59E5AECF4ABF}" presName="linear" presStyleCnt="0">
        <dgm:presLayoutVars>
          <dgm:animLvl val="lvl"/>
          <dgm:resizeHandles val="exact"/>
        </dgm:presLayoutVars>
      </dgm:prSet>
      <dgm:spPr/>
    </dgm:pt>
    <dgm:pt modelId="{DB779C0D-BB76-4DF3-8E27-5CB429822691}" type="pres">
      <dgm:prSet presAssocID="{B10AA3D9-201B-4561-84E6-13FAED811FB6}" presName="parentText" presStyleLbl="node1" presStyleIdx="0" presStyleCnt="3">
        <dgm:presLayoutVars>
          <dgm:chMax val="0"/>
          <dgm:bulletEnabled val="1"/>
        </dgm:presLayoutVars>
      </dgm:prSet>
      <dgm:spPr/>
    </dgm:pt>
    <dgm:pt modelId="{8DB432A3-37EA-4A22-8F85-E179FD6D0F61}" type="pres">
      <dgm:prSet presAssocID="{73A1AD96-BE7B-4E53-8155-A7DF204379DC}" presName="spacer" presStyleCnt="0"/>
      <dgm:spPr/>
    </dgm:pt>
    <dgm:pt modelId="{35942858-D6C6-4DCE-88F0-156AC0670D74}" type="pres">
      <dgm:prSet presAssocID="{EFB47360-2EE8-4B63-ABB1-59B169C9BE25}" presName="parentText" presStyleLbl="node1" presStyleIdx="1" presStyleCnt="3">
        <dgm:presLayoutVars>
          <dgm:chMax val="0"/>
          <dgm:bulletEnabled val="1"/>
        </dgm:presLayoutVars>
      </dgm:prSet>
      <dgm:spPr/>
    </dgm:pt>
    <dgm:pt modelId="{865EDABC-8E51-4561-9A80-CE4024BFD21E}" type="pres">
      <dgm:prSet presAssocID="{802E4CFF-1CE7-47BA-9F81-3CE50C814059}" presName="spacer" presStyleCnt="0"/>
      <dgm:spPr/>
    </dgm:pt>
    <dgm:pt modelId="{565EE676-6009-4623-91F2-DFBA2FE6A4F4}" type="pres">
      <dgm:prSet presAssocID="{FB15D899-AE82-474B-BB7F-2D7FB41AE0F3}" presName="parentText" presStyleLbl="node1" presStyleIdx="2" presStyleCnt="3">
        <dgm:presLayoutVars>
          <dgm:chMax val="0"/>
          <dgm:bulletEnabled val="1"/>
        </dgm:presLayoutVars>
      </dgm:prSet>
      <dgm:spPr/>
    </dgm:pt>
  </dgm:ptLst>
  <dgm:cxnLst>
    <dgm:cxn modelId="{68E2D726-E87A-4316-B06C-705F5C1ADFA5}" type="presOf" srcId="{EFB47360-2EE8-4B63-ABB1-59B169C9BE25}" destId="{35942858-D6C6-4DCE-88F0-156AC0670D74}" srcOrd="0" destOrd="0" presId="urn:microsoft.com/office/officeart/2005/8/layout/vList2"/>
    <dgm:cxn modelId="{A6CE8F36-560B-44FF-BDEF-1A9A557465DE}" srcId="{F252B9DB-437A-4CF1-8AD6-59E5AECF4ABF}" destId="{EFB47360-2EE8-4B63-ABB1-59B169C9BE25}" srcOrd="1" destOrd="0" parTransId="{AEA42D6C-2317-488A-BE69-D60D6FDBD646}" sibTransId="{802E4CFF-1CE7-47BA-9F81-3CE50C814059}"/>
    <dgm:cxn modelId="{13FBB27A-E6E3-4255-865A-A84E79B3E272}" srcId="{F252B9DB-437A-4CF1-8AD6-59E5AECF4ABF}" destId="{B10AA3D9-201B-4561-84E6-13FAED811FB6}" srcOrd="0" destOrd="0" parTransId="{658001A2-ACC8-41D7-8F4E-6B0E42E4D832}" sibTransId="{73A1AD96-BE7B-4E53-8155-A7DF204379DC}"/>
    <dgm:cxn modelId="{C726C45A-67B4-4934-95AC-56756172815C}" type="presOf" srcId="{F252B9DB-437A-4CF1-8AD6-59E5AECF4ABF}" destId="{6C5C3EE4-9B1D-47DF-85B1-DC87BC8D31B4}" srcOrd="0" destOrd="0" presId="urn:microsoft.com/office/officeart/2005/8/layout/vList2"/>
    <dgm:cxn modelId="{E4B28082-714A-4DF3-B6DF-E34D857F7C72}" type="presOf" srcId="{FB15D899-AE82-474B-BB7F-2D7FB41AE0F3}" destId="{565EE676-6009-4623-91F2-DFBA2FE6A4F4}" srcOrd="0" destOrd="0" presId="urn:microsoft.com/office/officeart/2005/8/layout/vList2"/>
    <dgm:cxn modelId="{02B6848B-FAEF-408C-AAE6-F4C01B515E20}" srcId="{F252B9DB-437A-4CF1-8AD6-59E5AECF4ABF}" destId="{FB15D899-AE82-474B-BB7F-2D7FB41AE0F3}" srcOrd="2" destOrd="0" parTransId="{C4DBAE4C-97F9-4B6B-86DF-34B5806435D0}" sibTransId="{98D3591B-1520-4531-B67B-FC2DB49FF19E}"/>
    <dgm:cxn modelId="{D50E1AAA-BA12-4E98-83B6-AC5511A7B69E}" type="presOf" srcId="{B10AA3D9-201B-4561-84E6-13FAED811FB6}" destId="{DB779C0D-BB76-4DF3-8E27-5CB429822691}" srcOrd="0" destOrd="0" presId="urn:microsoft.com/office/officeart/2005/8/layout/vList2"/>
    <dgm:cxn modelId="{4090EBC1-A491-4309-A8E4-D9538174872E}" type="presParOf" srcId="{6C5C3EE4-9B1D-47DF-85B1-DC87BC8D31B4}" destId="{DB779C0D-BB76-4DF3-8E27-5CB429822691}" srcOrd="0" destOrd="0" presId="urn:microsoft.com/office/officeart/2005/8/layout/vList2"/>
    <dgm:cxn modelId="{907174E2-7AF2-4371-B181-1EBE39B6A105}" type="presParOf" srcId="{6C5C3EE4-9B1D-47DF-85B1-DC87BC8D31B4}" destId="{8DB432A3-37EA-4A22-8F85-E179FD6D0F61}" srcOrd="1" destOrd="0" presId="urn:microsoft.com/office/officeart/2005/8/layout/vList2"/>
    <dgm:cxn modelId="{3FD2488D-7700-4B3C-986C-50C447FD3E92}" type="presParOf" srcId="{6C5C3EE4-9B1D-47DF-85B1-DC87BC8D31B4}" destId="{35942858-D6C6-4DCE-88F0-156AC0670D74}" srcOrd="2" destOrd="0" presId="urn:microsoft.com/office/officeart/2005/8/layout/vList2"/>
    <dgm:cxn modelId="{BA48DEA1-989A-497F-BAAD-75DA40C761B9}" type="presParOf" srcId="{6C5C3EE4-9B1D-47DF-85B1-DC87BC8D31B4}" destId="{865EDABC-8E51-4561-9A80-CE4024BFD21E}" srcOrd="3" destOrd="0" presId="urn:microsoft.com/office/officeart/2005/8/layout/vList2"/>
    <dgm:cxn modelId="{011A2237-2130-48CA-97DE-28894B2A4F7A}" type="presParOf" srcId="{6C5C3EE4-9B1D-47DF-85B1-DC87BC8D31B4}" destId="{565EE676-6009-4623-91F2-DFBA2FE6A4F4}"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245A0F-367D-4891-9F93-23EAFC1ABE2B}">
      <dsp:nvSpPr>
        <dsp:cNvPr id="0" name=""/>
        <dsp:cNvSpPr/>
      </dsp:nvSpPr>
      <dsp:spPr>
        <a:xfrm>
          <a:off x="0" y="3968"/>
          <a:ext cx="3943350" cy="178425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The 2026 Medicare Physician Fee Schedule (PFS) Proposed Rule updates telehealth policy.</a:t>
          </a:r>
        </a:p>
      </dsp:txBody>
      <dsp:txXfrm>
        <a:off x="87100" y="91068"/>
        <a:ext cx="3769150" cy="1610050"/>
      </dsp:txXfrm>
    </dsp:sp>
    <dsp:sp modelId="{96D23732-BFFC-4A82-BD98-6D89FA7DE881}">
      <dsp:nvSpPr>
        <dsp:cNvPr id="0" name=""/>
        <dsp:cNvSpPr/>
      </dsp:nvSpPr>
      <dsp:spPr>
        <a:xfrm>
          <a:off x="0" y="1860218"/>
          <a:ext cx="3943350" cy="178425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Focus: maintain pandemic-era flexibilities and streamline supervision.</a:t>
          </a:r>
        </a:p>
      </dsp:txBody>
      <dsp:txXfrm>
        <a:off x="87100" y="1947318"/>
        <a:ext cx="3769150" cy="1610050"/>
      </dsp:txXfrm>
    </dsp:sp>
    <dsp:sp modelId="{67C07C35-E968-41B5-AB05-43B4591604B4}">
      <dsp:nvSpPr>
        <dsp:cNvPr id="0" name=""/>
        <dsp:cNvSpPr/>
      </dsp:nvSpPr>
      <dsp:spPr>
        <a:xfrm>
          <a:off x="0" y="3716469"/>
          <a:ext cx="3943350" cy="178425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Key impact: improves access for rural population.</a:t>
          </a:r>
        </a:p>
      </dsp:txBody>
      <dsp:txXfrm>
        <a:off x="87100" y="3803569"/>
        <a:ext cx="3769150" cy="161005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64EB9A-3AFA-414B-9263-CDF702B24970}">
      <dsp:nvSpPr>
        <dsp:cNvPr id="0" name=""/>
        <dsp:cNvSpPr/>
      </dsp:nvSpPr>
      <dsp:spPr>
        <a:xfrm>
          <a:off x="0" y="4753623"/>
          <a:ext cx="1293846" cy="779871"/>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018" tIns="163576" rIns="92018" bIns="163576" numCol="1" spcCol="1270" anchor="ctr" anchorCtr="0">
          <a:noAutofit/>
        </a:bodyPr>
        <a:lstStyle/>
        <a:p>
          <a:pPr marL="0" lvl="0" indent="0" algn="ctr" defTabSz="1022350">
            <a:lnSpc>
              <a:spcPct val="90000"/>
            </a:lnSpc>
            <a:spcBef>
              <a:spcPct val="0"/>
            </a:spcBef>
            <a:spcAft>
              <a:spcPct val="35000"/>
            </a:spcAft>
            <a:buNone/>
          </a:pPr>
          <a:r>
            <a:rPr lang="en-US" sz="2300" kern="1200"/>
            <a:t>Integrate</a:t>
          </a:r>
        </a:p>
      </dsp:txBody>
      <dsp:txXfrm>
        <a:off x="0" y="4753623"/>
        <a:ext cx="1293846" cy="779871"/>
      </dsp:txXfrm>
    </dsp:sp>
    <dsp:sp modelId="{FCFF0E20-5E44-442B-817C-D37A873A114B}">
      <dsp:nvSpPr>
        <dsp:cNvPr id="0" name=""/>
        <dsp:cNvSpPr/>
      </dsp:nvSpPr>
      <dsp:spPr>
        <a:xfrm>
          <a:off x="1293846" y="4753623"/>
          <a:ext cx="3881538" cy="779871"/>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736" tIns="215900" rIns="78736" bIns="215900" numCol="1" spcCol="1270" anchor="ctr" anchorCtr="0">
          <a:noAutofit/>
        </a:bodyPr>
        <a:lstStyle/>
        <a:p>
          <a:pPr marL="0" lvl="0" indent="0" algn="l" defTabSz="755650">
            <a:lnSpc>
              <a:spcPct val="90000"/>
            </a:lnSpc>
            <a:spcBef>
              <a:spcPct val="0"/>
            </a:spcBef>
            <a:spcAft>
              <a:spcPct val="35000"/>
            </a:spcAft>
            <a:buNone/>
          </a:pPr>
          <a:r>
            <a:rPr lang="en-US" sz="1700" kern="1200"/>
            <a:t>Integrate behavioral/digital health tools.</a:t>
          </a:r>
        </a:p>
      </dsp:txBody>
      <dsp:txXfrm>
        <a:off x="1293846" y="4753623"/>
        <a:ext cx="3881538" cy="779871"/>
      </dsp:txXfrm>
    </dsp:sp>
    <dsp:sp modelId="{8C690A6B-64EC-45EF-A75B-64C5B6F9ADC3}">
      <dsp:nvSpPr>
        <dsp:cNvPr id="0" name=""/>
        <dsp:cNvSpPr/>
      </dsp:nvSpPr>
      <dsp:spPr>
        <a:xfrm rot="10800000">
          <a:off x="0" y="3565878"/>
          <a:ext cx="1293846" cy="1199442"/>
        </a:xfrm>
        <a:prstGeom prst="upArrowCallout">
          <a:avLst>
            <a:gd name="adj1" fmla="val 5000"/>
            <a:gd name="adj2" fmla="val 10000"/>
            <a:gd name="adj3" fmla="val 15000"/>
            <a:gd name="adj4" fmla="val 64977"/>
          </a:avLst>
        </a:prstGeom>
        <a:solidFill>
          <a:schemeClr val="accent2">
            <a:hueOff val="1170380"/>
            <a:satOff val="-1460"/>
            <a:lumOff val="343"/>
            <a:alphaOff val="0"/>
          </a:schemeClr>
        </a:solidFill>
        <a:ln w="25400" cap="flat" cmpd="sng" algn="ctr">
          <a:solidFill>
            <a:schemeClr val="accent2">
              <a:hueOff val="1170380"/>
              <a:satOff val="-1460"/>
              <a:lumOff val="34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018" tIns="163576" rIns="92018" bIns="163576" numCol="1" spcCol="1270" anchor="ctr" anchorCtr="0">
          <a:noAutofit/>
        </a:bodyPr>
        <a:lstStyle/>
        <a:p>
          <a:pPr marL="0" lvl="0" indent="0" algn="ctr" defTabSz="1022350">
            <a:lnSpc>
              <a:spcPct val="90000"/>
            </a:lnSpc>
            <a:spcBef>
              <a:spcPct val="0"/>
            </a:spcBef>
            <a:spcAft>
              <a:spcPct val="35000"/>
            </a:spcAft>
            <a:buNone/>
          </a:pPr>
          <a:r>
            <a:rPr lang="en-US" sz="2300" kern="1200"/>
            <a:t>Monitor</a:t>
          </a:r>
        </a:p>
      </dsp:txBody>
      <dsp:txXfrm rot="-10800000">
        <a:off x="0" y="3565878"/>
        <a:ext cx="1293846" cy="779637"/>
      </dsp:txXfrm>
    </dsp:sp>
    <dsp:sp modelId="{E8C8C8E9-05AD-4EC9-B0A6-668ED32A93FB}">
      <dsp:nvSpPr>
        <dsp:cNvPr id="0" name=""/>
        <dsp:cNvSpPr/>
      </dsp:nvSpPr>
      <dsp:spPr>
        <a:xfrm>
          <a:off x="1293846" y="3565878"/>
          <a:ext cx="3881538" cy="779637"/>
        </a:xfrm>
        <a:prstGeom prst="rect">
          <a:avLst/>
        </a:prstGeom>
        <a:solidFill>
          <a:schemeClr val="accent2">
            <a:tint val="40000"/>
            <a:alpha val="90000"/>
            <a:hueOff val="1256455"/>
            <a:satOff val="-1094"/>
            <a:lumOff val="-1"/>
            <a:alphaOff val="0"/>
          </a:schemeClr>
        </a:solidFill>
        <a:ln w="25400" cap="flat" cmpd="sng" algn="ctr">
          <a:solidFill>
            <a:schemeClr val="accent2">
              <a:tint val="40000"/>
              <a:alpha val="90000"/>
              <a:hueOff val="1256455"/>
              <a:satOff val="-1094"/>
              <a:lumOff val="-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736" tIns="215900" rIns="78736" bIns="215900" numCol="1" spcCol="1270" anchor="ctr" anchorCtr="0">
          <a:noAutofit/>
        </a:bodyPr>
        <a:lstStyle/>
        <a:p>
          <a:pPr marL="0" lvl="0" indent="0" algn="l" defTabSz="755650">
            <a:lnSpc>
              <a:spcPct val="90000"/>
            </a:lnSpc>
            <a:spcBef>
              <a:spcPct val="0"/>
            </a:spcBef>
            <a:spcAft>
              <a:spcPct val="35000"/>
            </a:spcAft>
            <a:buNone/>
          </a:pPr>
          <a:r>
            <a:rPr lang="en-US" sz="1700" kern="1200"/>
            <a:t>Monitor rule and legislative updates.</a:t>
          </a:r>
        </a:p>
      </dsp:txBody>
      <dsp:txXfrm>
        <a:off x="1293846" y="3565878"/>
        <a:ext cx="3881538" cy="779637"/>
      </dsp:txXfrm>
    </dsp:sp>
    <dsp:sp modelId="{C20C50A4-6D8B-42D7-867E-CF33239375E3}">
      <dsp:nvSpPr>
        <dsp:cNvPr id="0" name=""/>
        <dsp:cNvSpPr/>
      </dsp:nvSpPr>
      <dsp:spPr>
        <a:xfrm rot="10800000">
          <a:off x="0" y="2378134"/>
          <a:ext cx="1293846" cy="1199442"/>
        </a:xfrm>
        <a:prstGeom prst="upArrowCallout">
          <a:avLst>
            <a:gd name="adj1" fmla="val 5000"/>
            <a:gd name="adj2" fmla="val 10000"/>
            <a:gd name="adj3" fmla="val 15000"/>
            <a:gd name="adj4" fmla="val 64977"/>
          </a:avLst>
        </a:prstGeom>
        <a:solidFill>
          <a:schemeClr val="accent2">
            <a:hueOff val="2340759"/>
            <a:satOff val="-2919"/>
            <a:lumOff val="686"/>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018" tIns="163576" rIns="92018" bIns="163576" numCol="1" spcCol="1270" anchor="ctr" anchorCtr="0">
          <a:noAutofit/>
        </a:bodyPr>
        <a:lstStyle/>
        <a:p>
          <a:pPr marL="0" lvl="0" indent="0" algn="ctr" defTabSz="1022350">
            <a:lnSpc>
              <a:spcPct val="90000"/>
            </a:lnSpc>
            <a:spcBef>
              <a:spcPct val="0"/>
            </a:spcBef>
            <a:spcAft>
              <a:spcPct val="35000"/>
            </a:spcAft>
            <a:buNone/>
          </a:pPr>
          <a:r>
            <a:rPr lang="en-US" sz="2300" kern="1200"/>
            <a:t>Assess</a:t>
          </a:r>
        </a:p>
      </dsp:txBody>
      <dsp:txXfrm rot="-10800000">
        <a:off x="0" y="2378134"/>
        <a:ext cx="1293846" cy="779637"/>
      </dsp:txXfrm>
    </dsp:sp>
    <dsp:sp modelId="{879F0D19-CA3D-4258-946A-58C95DCFFD62}">
      <dsp:nvSpPr>
        <dsp:cNvPr id="0" name=""/>
        <dsp:cNvSpPr/>
      </dsp:nvSpPr>
      <dsp:spPr>
        <a:xfrm>
          <a:off x="1293846" y="2378134"/>
          <a:ext cx="3881538" cy="779637"/>
        </a:xfrm>
        <a:prstGeom prst="rect">
          <a:avLst/>
        </a:prstGeom>
        <a:solidFill>
          <a:schemeClr val="accent2">
            <a:tint val="40000"/>
            <a:alpha val="90000"/>
            <a:hueOff val="2512910"/>
            <a:satOff val="-2189"/>
            <a:lumOff val="-3"/>
            <a:alphaOff val="0"/>
          </a:schemeClr>
        </a:solidFill>
        <a:ln w="25400" cap="flat" cmpd="sng" algn="ctr">
          <a:solidFill>
            <a:schemeClr val="accent2">
              <a:tint val="40000"/>
              <a:alpha val="90000"/>
              <a:hueOff val="2512910"/>
              <a:satOff val="-2189"/>
              <a:lumOff val="-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736" tIns="215900" rIns="78736" bIns="215900" numCol="1" spcCol="1270" anchor="ctr" anchorCtr="0">
          <a:noAutofit/>
        </a:bodyPr>
        <a:lstStyle/>
        <a:p>
          <a:pPr marL="0" lvl="0" indent="0" algn="l" defTabSz="755650">
            <a:lnSpc>
              <a:spcPct val="90000"/>
            </a:lnSpc>
            <a:spcBef>
              <a:spcPct val="0"/>
            </a:spcBef>
            <a:spcAft>
              <a:spcPct val="35000"/>
            </a:spcAft>
            <a:buNone/>
          </a:pPr>
          <a:r>
            <a:rPr lang="en-US" sz="1700" kern="1200"/>
            <a:t>Assess patient tech access.</a:t>
          </a:r>
        </a:p>
      </dsp:txBody>
      <dsp:txXfrm>
        <a:off x="1293846" y="2378134"/>
        <a:ext cx="3881538" cy="779637"/>
      </dsp:txXfrm>
    </dsp:sp>
    <dsp:sp modelId="{DE4BA2B7-E15D-4DF6-BE3F-D022494F2788}">
      <dsp:nvSpPr>
        <dsp:cNvPr id="0" name=""/>
        <dsp:cNvSpPr/>
      </dsp:nvSpPr>
      <dsp:spPr>
        <a:xfrm rot="10800000">
          <a:off x="0" y="1190390"/>
          <a:ext cx="1293846" cy="1199442"/>
        </a:xfrm>
        <a:prstGeom prst="upArrowCallout">
          <a:avLst>
            <a:gd name="adj1" fmla="val 5000"/>
            <a:gd name="adj2" fmla="val 10000"/>
            <a:gd name="adj3" fmla="val 15000"/>
            <a:gd name="adj4" fmla="val 64977"/>
          </a:avLst>
        </a:prstGeom>
        <a:solidFill>
          <a:schemeClr val="accent2">
            <a:hueOff val="3511139"/>
            <a:satOff val="-4379"/>
            <a:lumOff val="1030"/>
            <a:alphaOff val="0"/>
          </a:schemeClr>
        </a:solidFill>
        <a:ln w="25400" cap="flat" cmpd="sng" algn="ctr">
          <a:solidFill>
            <a:schemeClr val="accent2">
              <a:hueOff val="3511139"/>
              <a:satOff val="-4379"/>
              <a:lumOff val="103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018" tIns="163576" rIns="92018" bIns="163576" numCol="1" spcCol="1270" anchor="ctr" anchorCtr="0">
          <a:noAutofit/>
        </a:bodyPr>
        <a:lstStyle/>
        <a:p>
          <a:pPr marL="0" lvl="0" indent="0" algn="ctr" defTabSz="1022350">
            <a:lnSpc>
              <a:spcPct val="90000"/>
            </a:lnSpc>
            <a:spcBef>
              <a:spcPct val="0"/>
            </a:spcBef>
            <a:spcAft>
              <a:spcPct val="35000"/>
            </a:spcAft>
            <a:buNone/>
          </a:pPr>
          <a:r>
            <a:rPr lang="en-US" sz="2300" kern="1200"/>
            <a:t>Train</a:t>
          </a:r>
        </a:p>
      </dsp:txBody>
      <dsp:txXfrm rot="-10800000">
        <a:off x="0" y="1190390"/>
        <a:ext cx="1293846" cy="779637"/>
      </dsp:txXfrm>
    </dsp:sp>
    <dsp:sp modelId="{9548DD2F-5874-47A2-AE4F-346724707869}">
      <dsp:nvSpPr>
        <dsp:cNvPr id="0" name=""/>
        <dsp:cNvSpPr/>
      </dsp:nvSpPr>
      <dsp:spPr>
        <a:xfrm>
          <a:off x="1293846" y="1190390"/>
          <a:ext cx="3881538" cy="779637"/>
        </a:xfrm>
        <a:prstGeom prst="rect">
          <a:avLst/>
        </a:prstGeom>
        <a:solidFill>
          <a:schemeClr val="accent2">
            <a:tint val="40000"/>
            <a:alpha val="90000"/>
            <a:hueOff val="3769366"/>
            <a:satOff val="-3283"/>
            <a:lumOff val="-4"/>
            <a:alphaOff val="0"/>
          </a:schemeClr>
        </a:solidFill>
        <a:ln w="25400" cap="flat" cmpd="sng" algn="ctr">
          <a:solidFill>
            <a:schemeClr val="accent2">
              <a:tint val="40000"/>
              <a:alpha val="90000"/>
              <a:hueOff val="3769366"/>
              <a:satOff val="-3283"/>
              <a:lumOff val="-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736" tIns="215900" rIns="78736" bIns="215900" numCol="1" spcCol="1270" anchor="ctr" anchorCtr="0">
          <a:noAutofit/>
        </a:bodyPr>
        <a:lstStyle/>
        <a:p>
          <a:pPr marL="0" lvl="0" indent="0" algn="l" defTabSz="755650">
            <a:lnSpc>
              <a:spcPct val="90000"/>
            </a:lnSpc>
            <a:spcBef>
              <a:spcPct val="0"/>
            </a:spcBef>
            <a:spcAft>
              <a:spcPct val="35000"/>
            </a:spcAft>
            <a:buNone/>
          </a:pPr>
          <a:r>
            <a:rPr lang="en-US" sz="1700" kern="1200"/>
            <a:t>Train providers on supervision &amp; coding.</a:t>
          </a:r>
        </a:p>
      </dsp:txBody>
      <dsp:txXfrm>
        <a:off x="1293846" y="1190390"/>
        <a:ext cx="3881538" cy="779637"/>
      </dsp:txXfrm>
    </dsp:sp>
    <dsp:sp modelId="{61ED8992-055D-4F86-848C-A3D5D1614CE6}">
      <dsp:nvSpPr>
        <dsp:cNvPr id="0" name=""/>
        <dsp:cNvSpPr/>
      </dsp:nvSpPr>
      <dsp:spPr>
        <a:xfrm rot="10800000">
          <a:off x="0" y="2646"/>
          <a:ext cx="1293846" cy="1199442"/>
        </a:xfrm>
        <a:prstGeom prst="upArrowCallout">
          <a:avLst>
            <a:gd name="adj1" fmla="val 5000"/>
            <a:gd name="adj2" fmla="val 10000"/>
            <a:gd name="adj3" fmla="val 15000"/>
            <a:gd name="adj4" fmla="val 64977"/>
          </a:avLst>
        </a:prstGeom>
        <a:solidFill>
          <a:schemeClr val="accent2">
            <a:hueOff val="4681519"/>
            <a:satOff val="-5839"/>
            <a:lumOff val="1373"/>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018" tIns="163576" rIns="92018" bIns="163576" numCol="1" spcCol="1270" anchor="ctr" anchorCtr="0">
          <a:noAutofit/>
        </a:bodyPr>
        <a:lstStyle/>
        <a:p>
          <a:pPr marL="0" lvl="0" indent="0" algn="ctr" defTabSz="1022350">
            <a:lnSpc>
              <a:spcPct val="90000"/>
            </a:lnSpc>
            <a:spcBef>
              <a:spcPct val="0"/>
            </a:spcBef>
            <a:spcAft>
              <a:spcPct val="35000"/>
            </a:spcAft>
            <a:buNone/>
          </a:pPr>
          <a:r>
            <a:rPr lang="en-US" sz="2300" kern="1200"/>
            <a:t>Upgrade</a:t>
          </a:r>
        </a:p>
      </dsp:txBody>
      <dsp:txXfrm rot="-10800000">
        <a:off x="0" y="2646"/>
        <a:ext cx="1293846" cy="779637"/>
      </dsp:txXfrm>
    </dsp:sp>
    <dsp:sp modelId="{564BD943-0EC9-48D0-BCDE-90420CE9BF3A}">
      <dsp:nvSpPr>
        <dsp:cNvPr id="0" name=""/>
        <dsp:cNvSpPr/>
      </dsp:nvSpPr>
      <dsp:spPr>
        <a:xfrm>
          <a:off x="1293846" y="2646"/>
          <a:ext cx="3881538" cy="779637"/>
        </a:xfrm>
        <a:prstGeom prst="rect">
          <a:avLst/>
        </a:prstGeom>
        <a:solidFill>
          <a:schemeClr val="accent2">
            <a:tint val="40000"/>
            <a:alpha val="90000"/>
            <a:hueOff val="5025821"/>
            <a:satOff val="-4378"/>
            <a:lumOff val="-6"/>
            <a:alphaOff val="0"/>
          </a:schemeClr>
        </a:solidFill>
        <a:ln w="25400" cap="flat" cmpd="sng" algn="ctr">
          <a:solidFill>
            <a:schemeClr val="accent2">
              <a:tint val="40000"/>
              <a:alpha val="90000"/>
              <a:hueOff val="5025821"/>
              <a:satOff val="-4378"/>
              <a:lumOff val="-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736" tIns="215900" rIns="78736" bIns="215900" numCol="1" spcCol="1270" anchor="ctr" anchorCtr="0">
          <a:noAutofit/>
        </a:bodyPr>
        <a:lstStyle/>
        <a:p>
          <a:pPr marL="0" lvl="0" indent="0" algn="l" defTabSz="755650">
            <a:lnSpc>
              <a:spcPct val="90000"/>
            </a:lnSpc>
            <a:spcBef>
              <a:spcPct val="0"/>
            </a:spcBef>
            <a:spcAft>
              <a:spcPct val="35000"/>
            </a:spcAft>
            <a:buNone/>
          </a:pPr>
          <a:r>
            <a:rPr lang="en-US" sz="1700" kern="1200"/>
            <a:t>Upgrade telehealth infrastructure.</a:t>
          </a:r>
        </a:p>
      </dsp:txBody>
      <dsp:txXfrm>
        <a:off x="1293846" y="2646"/>
        <a:ext cx="3881538" cy="77963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5DFF58-D5F3-4C6B-A0BE-27A61D4D0666}">
      <dsp:nvSpPr>
        <dsp:cNvPr id="0" name=""/>
        <dsp:cNvSpPr/>
      </dsp:nvSpPr>
      <dsp:spPr>
        <a:xfrm>
          <a:off x="0" y="36390"/>
          <a:ext cx="5175384" cy="175968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The CY2026 PFS cements telehealth in Medicare policy.</a:t>
          </a:r>
        </a:p>
      </dsp:txBody>
      <dsp:txXfrm>
        <a:off x="85900" y="122290"/>
        <a:ext cx="5003584" cy="1587880"/>
      </dsp:txXfrm>
    </dsp:sp>
    <dsp:sp modelId="{4A256E00-9BB5-466F-8721-318CB102FB3F}">
      <dsp:nvSpPr>
        <dsp:cNvPr id="0" name=""/>
        <dsp:cNvSpPr/>
      </dsp:nvSpPr>
      <dsp:spPr>
        <a:xfrm>
          <a:off x="0" y="1888230"/>
          <a:ext cx="5175384" cy="1759680"/>
        </a:xfrm>
        <a:prstGeom prst="roundRect">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Early adoption ensures compliance and sustainability.</a:t>
          </a:r>
        </a:p>
      </dsp:txBody>
      <dsp:txXfrm>
        <a:off x="85900" y="1974130"/>
        <a:ext cx="5003584" cy="1587880"/>
      </dsp:txXfrm>
    </dsp:sp>
    <dsp:sp modelId="{D66E5466-DE47-425D-A197-ED35F4713D5A}">
      <dsp:nvSpPr>
        <dsp:cNvPr id="0" name=""/>
        <dsp:cNvSpPr/>
      </dsp:nvSpPr>
      <dsp:spPr>
        <a:xfrm>
          <a:off x="0" y="3740070"/>
          <a:ext cx="5175384" cy="1759680"/>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Strengthens access, equity, and digital care leadership for remote communities.</a:t>
          </a:r>
        </a:p>
      </dsp:txBody>
      <dsp:txXfrm>
        <a:off x="85900" y="3825970"/>
        <a:ext cx="5003584" cy="15878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CD22ED-33F6-40E0-8D8A-D68031635398}">
      <dsp:nvSpPr>
        <dsp:cNvPr id="0" name=""/>
        <dsp:cNvSpPr/>
      </dsp:nvSpPr>
      <dsp:spPr>
        <a:xfrm>
          <a:off x="0" y="641370"/>
          <a:ext cx="5175384" cy="135252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 Removes provisional vs. permanent status.</a:t>
          </a:r>
        </a:p>
      </dsp:txBody>
      <dsp:txXfrm>
        <a:off x="66025" y="707395"/>
        <a:ext cx="5043334" cy="1220470"/>
      </dsp:txXfrm>
    </dsp:sp>
    <dsp:sp modelId="{AA7B6336-8F90-46A0-97CF-29F630DD02A8}">
      <dsp:nvSpPr>
        <dsp:cNvPr id="0" name=""/>
        <dsp:cNvSpPr/>
      </dsp:nvSpPr>
      <dsp:spPr>
        <a:xfrm>
          <a:off x="0" y="2091810"/>
          <a:ext cx="5175384" cy="1352520"/>
        </a:xfrm>
        <a:prstGeom prst="roundRect">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 Focus on real-time two-way audio/video capability.</a:t>
          </a:r>
        </a:p>
      </dsp:txBody>
      <dsp:txXfrm>
        <a:off x="66025" y="2157835"/>
        <a:ext cx="5043334" cy="1220470"/>
      </dsp:txXfrm>
    </dsp:sp>
    <dsp:sp modelId="{1C054FED-B212-453D-B328-001A9482E6F0}">
      <dsp:nvSpPr>
        <dsp:cNvPr id="0" name=""/>
        <dsp:cNvSpPr/>
      </dsp:nvSpPr>
      <dsp:spPr>
        <a:xfrm>
          <a:off x="0" y="3542250"/>
          <a:ext cx="5175384" cy="1352520"/>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 Streamlined process for adding new services.</a:t>
          </a:r>
        </a:p>
      </dsp:txBody>
      <dsp:txXfrm>
        <a:off x="66025" y="3608275"/>
        <a:ext cx="5043334" cy="122047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9D8D10-1C3D-4EE7-BEC9-ED440D78F0A1}">
      <dsp:nvSpPr>
        <dsp:cNvPr id="0" name=""/>
        <dsp:cNvSpPr/>
      </dsp:nvSpPr>
      <dsp:spPr>
        <a:xfrm>
          <a:off x="0" y="531"/>
          <a:ext cx="78867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F412C4-8313-4D78-800A-F66F81582368}">
      <dsp:nvSpPr>
        <dsp:cNvPr id="0" name=""/>
        <dsp:cNvSpPr/>
      </dsp:nvSpPr>
      <dsp:spPr>
        <a:xfrm>
          <a:off x="0" y="531"/>
          <a:ext cx="7886700" cy="4833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New telehealth E/M codes (CPT 98000–98015) for audio-visual and audio-only visits.</a:t>
          </a:r>
        </a:p>
      </dsp:txBody>
      <dsp:txXfrm>
        <a:off x="0" y="531"/>
        <a:ext cx="7886700" cy="483363"/>
      </dsp:txXfrm>
    </dsp:sp>
    <dsp:sp modelId="{929C0473-04E1-4C8F-A4E5-F33A3FDFCFBD}">
      <dsp:nvSpPr>
        <dsp:cNvPr id="0" name=""/>
        <dsp:cNvSpPr/>
      </dsp:nvSpPr>
      <dsp:spPr>
        <a:xfrm>
          <a:off x="0" y="483895"/>
          <a:ext cx="78867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EF1434-9BBB-4FEE-9F56-8E473854C6C4}">
      <dsp:nvSpPr>
        <dsp:cNvPr id="0" name=""/>
        <dsp:cNvSpPr/>
      </dsp:nvSpPr>
      <dsp:spPr>
        <a:xfrm>
          <a:off x="0" y="483895"/>
          <a:ext cx="7886700" cy="4833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CPT 98016 replaces HCPCS G2012 for virtual check-ins.</a:t>
          </a:r>
        </a:p>
      </dsp:txBody>
      <dsp:txXfrm>
        <a:off x="0" y="483895"/>
        <a:ext cx="7886700" cy="483363"/>
      </dsp:txXfrm>
    </dsp:sp>
    <dsp:sp modelId="{825A154E-F83A-4D54-9CD8-65996117C7A1}">
      <dsp:nvSpPr>
        <dsp:cNvPr id="0" name=""/>
        <dsp:cNvSpPr/>
      </dsp:nvSpPr>
      <dsp:spPr>
        <a:xfrm>
          <a:off x="0" y="967259"/>
          <a:ext cx="78867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28733B-4E6C-4775-8C14-F815F5E4035D}">
      <dsp:nvSpPr>
        <dsp:cNvPr id="0" name=""/>
        <dsp:cNvSpPr/>
      </dsp:nvSpPr>
      <dsp:spPr>
        <a:xfrm>
          <a:off x="0" y="967259"/>
          <a:ext cx="7886700" cy="4833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RPM code updates (proposed CY2026):</a:t>
          </a:r>
        </a:p>
      </dsp:txBody>
      <dsp:txXfrm>
        <a:off x="0" y="967259"/>
        <a:ext cx="7886700" cy="483363"/>
      </dsp:txXfrm>
    </dsp:sp>
    <dsp:sp modelId="{C41BD60E-4F2A-4483-8FDE-729C0BF086EB}">
      <dsp:nvSpPr>
        <dsp:cNvPr id="0" name=""/>
        <dsp:cNvSpPr/>
      </dsp:nvSpPr>
      <dsp:spPr>
        <a:xfrm>
          <a:off x="0" y="1450623"/>
          <a:ext cx="78867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E77A81-EC90-4D60-84D5-392717FEE67F}">
      <dsp:nvSpPr>
        <dsp:cNvPr id="0" name=""/>
        <dsp:cNvSpPr/>
      </dsp:nvSpPr>
      <dsp:spPr>
        <a:xfrm>
          <a:off x="0" y="1450623"/>
          <a:ext cx="7886700" cy="4833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New code (e.g., 99XX4) for 2–15 days of monitoring.</a:t>
          </a:r>
        </a:p>
      </dsp:txBody>
      <dsp:txXfrm>
        <a:off x="0" y="1450623"/>
        <a:ext cx="7886700" cy="483363"/>
      </dsp:txXfrm>
    </dsp:sp>
    <dsp:sp modelId="{C96558E2-96F9-4074-BE62-8B5EAA33C0A4}">
      <dsp:nvSpPr>
        <dsp:cNvPr id="0" name=""/>
        <dsp:cNvSpPr/>
      </dsp:nvSpPr>
      <dsp:spPr>
        <a:xfrm>
          <a:off x="0" y="1933987"/>
          <a:ext cx="78867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E8EDE26-382A-4944-9FFA-246CA341328C}">
      <dsp:nvSpPr>
        <dsp:cNvPr id="0" name=""/>
        <dsp:cNvSpPr/>
      </dsp:nvSpPr>
      <dsp:spPr>
        <a:xfrm>
          <a:off x="0" y="1933987"/>
          <a:ext cx="7886700" cy="4833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99454 remains for 16–30 days.</a:t>
          </a:r>
        </a:p>
      </dsp:txBody>
      <dsp:txXfrm>
        <a:off x="0" y="1933987"/>
        <a:ext cx="7886700" cy="483363"/>
      </dsp:txXfrm>
    </dsp:sp>
    <dsp:sp modelId="{175E4DC0-72B8-4B68-A3F5-884261246282}">
      <dsp:nvSpPr>
        <dsp:cNvPr id="0" name=""/>
        <dsp:cNvSpPr/>
      </dsp:nvSpPr>
      <dsp:spPr>
        <a:xfrm>
          <a:off x="0" y="2417350"/>
          <a:ext cx="78867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433AD5-8D2F-4FAD-A86E-6DD4544D9F5A}">
      <dsp:nvSpPr>
        <dsp:cNvPr id="0" name=""/>
        <dsp:cNvSpPr/>
      </dsp:nvSpPr>
      <dsp:spPr>
        <a:xfrm>
          <a:off x="0" y="2417350"/>
          <a:ext cx="7886700" cy="4833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New management code (e.g., 99XX5) for 10–20 minutes of RPM time.</a:t>
          </a:r>
        </a:p>
      </dsp:txBody>
      <dsp:txXfrm>
        <a:off x="0" y="2417350"/>
        <a:ext cx="7886700" cy="483363"/>
      </dsp:txXfrm>
    </dsp:sp>
    <dsp:sp modelId="{ABB1C892-E150-4BE1-BF1D-70B6609CED79}">
      <dsp:nvSpPr>
        <dsp:cNvPr id="0" name=""/>
        <dsp:cNvSpPr/>
      </dsp:nvSpPr>
      <dsp:spPr>
        <a:xfrm>
          <a:off x="0" y="2900714"/>
          <a:ext cx="78867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A67E3C5-9DA9-416E-B474-86D5B0EED98C}">
      <dsp:nvSpPr>
        <dsp:cNvPr id="0" name=""/>
        <dsp:cNvSpPr/>
      </dsp:nvSpPr>
      <dsp:spPr>
        <a:xfrm>
          <a:off x="0" y="2900714"/>
          <a:ext cx="7886700" cy="4833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Add-on code G2211 expands to home and temporary residence visits.</a:t>
          </a:r>
        </a:p>
      </dsp:txBody>
      <dsp:txXfrm>
        <a:off x="0" y="2900714"/>
        <a:ext cx="7886700" cy="483363"/>
      </dsp:txXfrm>
    </dsp:sp>
    <dsp:sp modelId="{D797F5F1-662C-4A24-9764-F4A14490B936}">
      <dsp:nvSpPr>
        <dsp:cNvPr id="0" name=""/>
        <dsp:cNvSpPr/>
      </dsp:nvSpPr>
      <dsp:spPr>
        <a:xfrm>
          <a:off x="0" y="3384078"/>
          <a:ext cx="78867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19CB865-B821-4B85-B4F0-1A0FEEB9A3EA}">
      <dsp:nvSpPr>
        <dsp:cNvPr id="0" name=""/>
        <dsp:cNvSpPr/>
      </dsp:nvSpPr>
      <dsp:spPr>
        <a:xfrm>
          <a:off x="0" y="3384078"/>
          <a:ext cx="7886700" cy="4833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kern="1200" dirty="0"/>
            <a:t>Originating site facility fee (Q3014) increases from ~$31.01 to ~$31.85.</a:t>
          </a:r>
        </a:p>
      </dsp:txBody>
      <dsp:txXfrm>
        <a:off x="0" y="3384078"/>
        <a:ext cx="7886700" cy="483363"/>
      </dsp:txXfrm>
    </dsp:sp>
    <dsp:sp modelId="{D55AD8BA-314F-407E-8C44-64A1264A23F1}">
      <dsp:nvSpPr>
        <dsp:cNvPr id="0" name=""/>
        <dsp:cNvSpPr/>
      </dsp:nvSpPr>
      <dsp:spPr>
        <a:xfrm>
          <a:off x="0" y="3867442"/>
          <a:ext cx="78867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CDD2D70-B1A2-4D1D-B302-B9FBB52D05C1}">
      <dsp:nvSpPr>
        <dsp:cNvPr id="0" name=""/>
        <dsp:cNvSpPr/>
      </dsp:nvSpPr>
      <dsp:spPr>
        <a:xfrm>
          <a:off x="0" y="3867442"/>
          <a:ext cx="7886700" cy="4833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kern="1200" dirty="0"/>
            <a:t>These updates reflect CMS's move toward long-term telehealth and RPM integration, supporting flexibility for rural and island health centers.</a:t>
          </a:r>
        </a:p>
      </dsp:txBody>
      <dsp:txXfrm>
        <a:off x="0" y="3867442"/>
        <a:ext cx="7886700" cy="48336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D416EF-546C-4163-91EC-495B7C336B52}">
      <dsp:nvSpPr>
        <dsp:cNvPr id="0" name=""/>
        <dsp:cNvSpPr/>
      </dsp:nvSpPr>
      <dsp:spPr>
        <a:xfrm>
          <a:off x="0" y="0"/>
          <a:ext cx="4718785" cy="0"/>
        </a:xfrm>
        <a:prstGeom prst="line">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1D5004C-550D-4366-89AA-D54DC44B3CF0}">
      <dsp:nvSpPr>
        <dsp:cNvPr id="0" name=""/>
        <dsp:cNvSpPr/>
      </dsp:nvSpPr>
      <dsp:spPr>
        <a:xfrm>
          <a:off x="0" y="0"/>
          <a:ext cx="943757" cy="55307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Eliminates restrictions on:</a:t>
          </a:r>
        </a:p>
      </dsp:txBody>
      <dsp:txXfrm>
        <a:off x="0" y="0"/>
        <a:ext cx="943757" cy="5530735"/>
      </dsp:txXfrm>
    </dsp:sp>
    <dsp:sp modelId="{12A20BD0-BC4B-4603-A0AA-359CA78A3388}">
      <dsp:nvSpPr>
        <dsp:cNvPr id="0" name=""/>
        <dsp:cNvSpPr/>
      </dsp:nvSpPr>
      <dsp:spPr>
        <a:xfrm>
          <a:off x="1014538" y="65015"/>
          <a:ext cx="3704246" cy="1300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dirty="0"/>
            <a:t>Subsequent inpatient visits</a:t>
          </a:r>
        </a:p>
      </dsp:txBody>
      <dsp:txXfrm>
        <a:off x="1014538" y="65015"/>
        <a:ext cx="3704246" cy="1300316"/>
      </dsp:txXfrm>
    </dsp:sp>
    <dsp:sp modelId="{5458D966-4409-4FFC-85EA-2F9E78DB930B}">
      <dsp:nvSpPr>
        <dsp:cNvPr id="0" name=""/>
        <dsp:cNvSpPr/>
      </dsp:nvSpPr>
      <dsp:spPr>
        <a:xfrm>
          <a:off x="943757" y="1365332"/>
          <a:ext cx="3775028" cy="0"/>
        </a:xfrm>
        <a:prstGeom prst="line">
          <a:avLst/>
        </a:prstGeom>
        <a:solidFill>
          <a:schemeClr val="dk2">
            <a:hueOff val="0"/>
            <a:satOff val="0"/>
            <a:lumOff val="0"/>
            <a:alphaOff val="0"/>
          </a:schemeClr>
        </a:solidFill>
        <a:ln w="25400" cap="flat" cmpd="sng" algn="ctr">
          <a:solidFill>
            <a:schemeClr val="dk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0DC90D2-1CA9-460F-8394-FFD2A01553A2}">
      <dsp:nvSpPr>
        <dsp:cNvPr id="0" name=""/>
        <dsp:cNvSpPr/>
      </dsp:nvSpPr>
      <dsp:spPr>
        <a:xfrm>
          <a:off x="1014538" y="1430348"/>
          <a:ext cx="3704246" cy="1300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dirty="0"/>
            <a:t>Nursing facility visits</a:t>
          </a:r>
        </a:p>
      </dsp:txBody>
      <dsp:txXfrm>
        <a:off x="1014538" y="1430348"/>
        <a:ext cx="3704246" cy="1300316"/>
      </dsp:txXfrm>
    </dsp:sp>
    <dsp:sp modelId="{A3DF384D-F519-4656-AB6B-5CEBF2C132AC}">
      <dsp:nvSpPr>
        <dsp:cNvPr id="0" name=""/>
        <dsp:cNvSpPr/>
      </dsp:nvSpPr>
      <dsp:spPr>
        <a:xfrm>
          <a:off x="943757" y="2730665"/>
          <a:ext cx="3775028" cy="0"/>
        </a:xfrm>
        <a:prstGeom prst="line">
          <a:avLst/>
        </a:prstGeom>
        <a:solidFill>
          <a:schemeClr val="dk2">
            <a:hueOff val="0"/>
            <a:satOff val="0"/>
            <a:lumOff val="0"/>
            <a:alphaOff val="0"/>
          </a:schemeClr>
        </a:solidFill>
        <a:ln w="25400" cap="flat" cmpd="sng" algn="ctr">
          <a:solidFill>
            <a:schemeClr val="dk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4650D75-3326-4211-8745-D2A1BE73C3EB}">
      <dsp:nvSpPr>
        <dsp:cNvPr id="0" name=""/>
        <dsp:cNvSpPr/>
      </dsp:nvSpPr>
      <dsp:spPr>
        <a:xfrm>
          <a:off x="1014538" y="2795681"/>
          <a:ext cx="3704246" cy="1300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dirty="0"/>
            <a:t>Critical care consults</a:t>
          </a:r>
        </a:p>
      </dsp:txBody>
      <dsp:txXfrm>
        <a:off x="1014538" y="2795681"/>
        <a:ext cx="3704246" cy="1300316"/>
      </dsp:txXfrm>
    </dsp:sp>
    <dsp:sp modelId="{59E02140-A49B-4A8A-A01D-703E26E88BCE}">
      <dsp:nvSpPr>
        <dsp:cNvPr id="0" name=""/>
        <dsp:cNvSpPr/>
      </dsp:nvSpPr>
      <dsp:spPr>
        <a:xfrm>
          <a:off x="943757" y="4095998"/>
          <a:ext cx="3775028" cy="0"/>
        </a:xfrm>
        <a:prstGeom prst="line">
          <a:avLst/>
        </a:prstGeom>
        <a:solidFill>
          <a:schemeClr val="dk2">
            <a:hueOff val="0"/>
            <a:satOff val="0"/>
            <a:lumOff val="0"/>
            <a:alphaOff val="0"/>
          </a:schemeClr>
        </a:solidFill>
        <a:ln w="25400" cap="flat" cmpd="sng" algn="ctr">
          <a:solidFill>
            <a:schemeClr val="dk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331C357-5236-47E1-AFAE-7144E06D0AC0}">
      <dsp:nvSpPr>
        <dsp:cNvPr id="0" name=""/>
        <dsp:cNvSpPr/>
      </dsp:nvSpPr>
      <dsp:spPr>
        <a:xfrm>
          <a:off x="1014538" y="4161013"/>
          <a:ext cx="3704246" cy="1300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dirty="0"/>
            <a:t>Supports flexible patient-centered care.</a:t>
          </a:r>
        </a:p>
      </dsp:txBody>
      <dsp:txXfrm>
        <a:off x="1014538" y="4161013"/>
        <a:ext cx="3704246" cy="1300316"/>
      </dsp:txXfrm>
    </dsp:sp>
    <dsp:sp modelId="{3FF165E7-2C96-4830-A1A2-734D36B89FEB}">
      <dsp:nvSpPr>
        <dsp:cNvPr id="0" name=""/>
        <dsp:cNvSpPr/>
      </dsp:nvSpPr>
      <dsp:spPr>
        <a:xfrm>
          <a:off x="943757" y="5461330"/>
          <a:ext cx="3775028" cy="0"/>
        </a:xfrm>
        <a:prstGeom prst="line">
          <a:avLst/>
        </a:prstGeom>
        <a:solidFill>
          <a:schemeClr val="dk2">
            <a:hueOff val="0"/>
            <a:satOff val="0"/>
            <a:lumOff val="0"/>
            <a:alphaOff val="0"/>
          </a:schemeClr>
        </a:solidFill>
        <a:ln w="25400" cap="flat" cmpd="sng" algn="ctr">
          <a:solidFill>
            <a:schemeClr val="dk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D43390-A670-4908-AC3C-34B6BEE67585}">
      <dsp:nvSpPr>
        <dsp:cNvPr id="0" name=""/>
        <dsp:cNvSpPr/>
      </dsp:nvSpPr>
      <dsp:spPr>
        <a:xfrm>
          <a:off x="0" y="829020"/>
          <a:ext cx="5175384" cy="1233179"/>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 Allows real-time audio/video supervision.</a:t>
          </a:r>
        </a:p>
      </dsp:txBody>
      <dsp:txXfrm>
        <a:off x="60199" y="889219"/>
        <a:ext cx="5054986" cy="1112781"/>
      </dsp:txXfrm>
    </dsp:sp>
    <dsp:sp modelId="{58D0B56B-A027-4402-8D6E-20078AD9A5B5}">
      <dsp:nvSpPr>
        <dsp:cNvPr id="0" name=""/>
        <dsp:cNvSpPr/>
      </dsp:nvSpPr>
      <dsp:spPr>
        <a:xfrm>
          <a:off x="0" y="2151480"/>
          <a:ext cx="5175384" cy="1233179"/>
        </a:xfrm>
        <a:prstGeom prst="roundRect">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 Applies to incident-to services, diagnostics, rehab.</a:t>
          </a:r>
        </a:p>
      </dsp:txBody>
      <dsp:txXfrm>
        <a:off x="60199" y="2211679"/>
        <a:ext cx="5054986" cy="1112781"/>
      </dsp:txXfrm>
    </dsp:sp>
    <dsp:sp modelId="{1E5BE06A-4E0D-4A74-9312-05A1945992DB}">
      <dsp:nvSpPr>
        <dsp:cNvPr id="0" name=""/>
        <dsp:cNvSpPr/>
      </dsp:nvSpPr>
      <dsp:spPr>
        <a:xfrm>
          <a:off x="0" y="3473940"/>
          <a:ext cx="5175384" cy="1233179"/>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dirty="0"/>
            <a:t>• Excludes audio-only and high-risk surgical procedures.</a:t>
          </a:r>
        </a:p>
      </dsp:txBody>
      <dsp:txXfrm>
        <a:off x="60199" y="3534139"/>
        <a:ext cx="5054986" cy="111278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26A2AE-06B2-4AB5-BDB9-764D46595985}">
      <dsp:nvSpPr>
        <dsp:cNvPr id="0" name=""/>
        <dsp:cNvSpPr/>
      </dsp:nvSpPr>
      <dsp:spPr>
        <a:xfrm>
          <a:off x="0" y="2703"/>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E2120E-ECBB-42AB-981E-EDE35E86C1A5}">
      <dsp:nvSpPr>
        <dsp:cNvPr id="0" name=""/>
        <dsp:cNvSpPr/>
      </dsp:nvSpPr>
      <dsp:spPr>
        <a:xfrm>
          <a:off x="0" y="2703"/>
          <a:ext cx="5175384"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marL="0" lvl="0" indent="0" algn="l" defTabSz="1644650">
            <a:lnSpc>
              <a:spcPct val="90000"/>
            </a:lnSpc>
            <a:spcBef>
              <a:spcPct val="0"/>
            </a:spcBef>
            <a:spcAft>
              <a:spcPct val="35000"/>
            </a:spcAft>
            <a:buNone/>
          </a:pPr>
          <a:r>
            <a:rPr lang="en-US" sz="3700" kern="1200" dirty="0"/>
            <a:t>Continues billing flexibilities through 2026.</a:t>
          </a:r>
        </a:p>
      </dsp:txBody>
      <dsp:txXfrm>
        <a:off x="0" y="2703"/>
        <a:ext cx="5175384" cy="1843578"/>
      </dsp:txXfrm>
    </dsp:sp>
    <dsp:sp modelId="{ABA4662C-3075-41C1-A6BF-76E7C09D091F}">
      <dsp:nvSpPr>
        <dsp:cNvPr id="0" name=""/>
        <dsp:cNvSpPr/>
      </dsp:nvSpPr>
      <dsp:spPr>
        <a:xfrm>
          <a:off x="0" y="1846281"/>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B2F9E9-0176-4981-88A7-52F296A95062}">
      <dsp:nvSpPr>
        <dsp:cNvPr id="0" name=""/>
        <dsp:cNvSpPr/>
      </dsp:nvSpPr>
      <dsp:spPr>
        <a:xfrm>
          <a:off x="0" y="1846281"/>
          <a:ext cx="5175384"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marL="0" lvl="0" indent="0" algn="l" defTabSz="1644650">
            <a:lnSpc>
              <a:spcPct val="90000"/>
            </a:lnSpc>
            <a:spcBef>
              <a:spcPct val="0"/>
            </a:spcBef>
            <a:spcAft>
              <a:spcPct val="35000"/>
            </a:spcAft>
            <a:buNone/>
          </a:pPr>
          <a:r>
            <a:rPr lang="en-US" sz="3700" kern="1200" dirty="0"/>
            <a:t>Maintains Medicare payment parity for BH services only.</a:t>
          </a:r>
        </a:p>
      </dsp:txBody>
      <dsp:txXfrm>
        <a:off x="0" y="1846281"/>
        <a:ext cx="5175384" cy="1843578"/>
      </dsp:txXfrm>
    </dsp:sp>
    <dsp:sp modelId="{252BA1BC-9FD8-422E-A909-540731554924}">
      <dsp:nvSpPr>
        <dsp:cNvPr id="0" name=""/>
        <dsp:cNvSpPr/>
      </dsp:nvSpPr>
      <dsp:spPr>
        <a:xfrm>
          <a:off x="0" y="3689859"/>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61237D5-C940-4977-90E1-AD562472DD93}">
      <dsp:nvSpPr>
        <dsp:cNvPr id="0" name=""/>
        <dsp:cNvSpPr/>
      </dsp:nvSpPr>
      <dsp:spPr>
        <a:xfrm>
          <a:off x="0" y="3689859"/>
          <a:ext cx="5175384"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marL="0" lvl="0" indent="0" algn="l" defTabSz="1644650">
            <a:lnSpc>
              <a:spcPct val="90000"/>
            </a:lnSpc>
            <a:spcBef>
              <a:spcPct val="0"/>
            </a:spcBef>
            <a:spcAft>
              <a:spcPct val="35000"/>
            </a:spcAft>
            <a:buNone/>
          </a:pPr>
          <a:r>
            <a:rPr lang="en-US" sz="3700" kern="1200" dirty="0"/>
            <a:t>Expands sustainability of telehealth programs.</a:t>
          </a:r>
        </a:p>
      </dsp:txBody>
      <dsp:txXfrm>
        <a:off x="0" y="3689859"/>
        <a:ext cx="5175384" cy="184357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418BA5-E57A-4245-A261-69FFBAFB89EB}">
      <dsp:nvSpPr>
        <dsp:cNvPr id="0" name=""/>
        <dsp:cNvSpPr/>
      </dsp:nvSpPr>
      <dsp:spPr>
        <a:xfrm>
          <a:off x="1205399" y="3485"/>
          <a:ext cx="2764585" cy="1658751"/>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t>• Permitted when patient cannot or declines video.</a:t>
          </a:r>
        </a:p>
      </dsp:txBody>
      <dsp:txXfrm>
        <a:off x="1205399" y="3485"/>
        <a:ext cx="2764585" cy="1658751"/>
      </dsp:txXfrm>
    </dsp:sp>
    <dsp:sp modelId="{317504B3-BF49-4A0E-A583-F0E1880A7AD4}">
      <dsp:nvSpPr>
        <dsp:cNvPr id="0" name=""/>
        <dsp:cNvSpPr/>
      </dsp:nvSpPr>
      <dsp:spPr>
        <a:xfrm>
          <a:off x="1205399" y="1938694"/>
          <a:ext cx="2764585" cy="1658751"/>
        </a:xfrm>
        <a:prstGeom prst="rect">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t>• Most supervision still requires audio/video.</a:t>
          </a:r>
        </a:p>
      </dsp:txBody>
      <dsp:txXfrm>
        <a:off x="1205399" y="1938694"/>
        <a:ext cx="2764585" cy="1658751"/>
      </dsp:txXfrm>
    </dsp:sp>
    <dsp:sp modelId="{7E64D685-A28D-4C57-BFB9-6B3DF6E63EAE}">
      <dsp:nvSpPr>
        <dsp:cNvPr id="0" name=""/>
        <dsp:cNvSpPr/>
      </dsp:nvSpPr>
      <dsp:spPr>
        <a:xfrm>
          <a:off x="1205399" y="3873904"/>
          <a:ext cx="2764585" cy="1658751"/>
        </a:xfrm>
        <a:prstGeom prst="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t>• Important for access-limited populations.</a:t>
          </a:r>
        </a:p>
      </dsp:txBody>
      <dsp:txXfrm>
        <a:off x="1205399" y="3873904"/>
        <a:ext cx="2764585" cy="165875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C29ACD-0B8B-49B8-8781-86AE6DB438E5}">
      <dsp:nvSpPr>
        <dsp:cNvPr id="0" name=""/>
        <dsp:cNvSpPr/>
      </dsp:nvSpPr>
      <dsp:spPr>
        <a:xfrm>
          <a:off x="0" y="2125"/>
          <a:ext cx="78867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9280E7A-08F8-4EF7-87CF-530933114437}">
      <dsp:nvSpPr>
        <dsp:cNvPr id="0" name=""/>
        <dsp:cNvSpPr/>
      </dsp:nvSpPr>
      <dsp:spPr>
        <a:xfrm>
          <a:off x="0" y="2125"/>
          <a:ext cx="7886700" cy="14494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kern="1200" dirty="0"/>
            <a:t>• Pandemic waivers expired September 30, 2025</a:t>
          </a:r>
        </a:p>
      </dsp:txBody>
      <dsp:txXfrm>
        <a:off x="0" y="2125"/>
        <a:ext cx="7886700" cy="1449431"/>
      </dsp:txXfrm>
    </dsp:sp>
    <dsp:sp modelId="{921D37CA-79E0-4B3A-A59F-E377C346D060}">
      <dsp:nvSpPr>
        <dsp:cNvPr id="0" name=""/>
        <dsp:cNvSpPr/>
      </dsp:nvSpPr>
      <dsp:spPr>
        <a:xfrm>
          <a:off x="0" y="1451556"/>
          <a:ext cx="78867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AE0FD6-041A-447D-97B0-BEB8CE2E8F4C}">
      <dsp:nvSpPr>
        <dsp:cNvPr id="0" name=""/>
        <dsp:cNvSpPr/>
      </dsp:nvSpPr>
      <dsp:spPr>
        <a:xfrm>
          <a:off x="0" y="1451556"/>
          <a:ext cx="7886700" cy="14494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kern="1200"/>
            <a:t>• CMS encourages preparation for possible reversion.</a:t>
          </a:r>
        </a:p>
      </dsp:txBody>
      <dsp:txXfrm>
        <a:off x="0" y="1451556"/>
        <a:ext cx="7886700" cy="1449431"/>
      </dsp:txXfrm>
    </dsp:sp>
    <dsp:sp modelId="{A861F565-77B8-4BE4-BF98-3147C423C048}">
      <dsp:nvSpPr>
        <dsp:cNvPr id="0" name=""/>
        <dsp:cNvSpPr/>
      </dsp:nvSpPr>
      <dsp:spPr>
        <a:xfrm>
          <a:off x="0" y="2900987"/>
          <a:ext cx="788670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B673D66-DBDA-4E13-9E4F-99964B881846}">
      <dsp:nvSpPr>
        <dsp:cNvPr id="0" name=""/>
        <dsp:cNvSpPr/>
      </dsp:nvSpPr>
      <dsp:spPr>
        <a:xfrm>
          <a:off x="0" y="2900987"/>
          <a:ext cx="7886700" cy="14494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kern="1200"/>
            <a:t>• Ongoing advocacy remains critical.</a:t>
          </a:r>
        </a:p>
      </dsp:txBody>
      <dsp:txXfrm>
        <a:off x="0" y="2900987"/>
        <a:ext cx="7886700" cy="144943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779C0D-BB76-4DF3-8E27-5CB429822691}">
      <dsp:nvSpPr>
        <dsp:cNvPr id="0" name=""/>
        <dsp:cNvSpPr/>
      </dsp:nvSpPr>
      <dsp:spPr>
        <a:xfrm>
          <a:off x="0" y="36390"/>
          <a:ext cx="5175384" cy="175968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 Expands coverage for mental health &amp; ADHD digital therapeutics.</a:t>
          </a:r>
        </a:p>
      </dsp:txBody>
      <dsp:txXfrm>
        <a:off x="85900" y="122290"/>
        <a:ext cx="5003584" cy="1587880"/>
      </dsp:txXfrm>
    </dsp:sp>
    <dsp:sp modelId="{35942858-D6C6-4DCE-88F0-156AC0670D74}">
      <dsp:nvSpPr>
        <dsp:cNvPr id="0" name=""/>
        <dsp:cNvSpPr/>
      </dsp:nvSpPr>
      <dsp:spPr>
        <a:xfrm>
          <a:off x="0" y="1888230"/>
          <a:ext cx="5175384" cy="1759680"/>
        </a:xfrm>
        <a:prstGeom prst="roundRect">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 Encourages integration of remote monitoring and digital tools.</a:t>
          </a:r>
        </a:p>
      </dsp:txBody>
      <dsp:txXfrm>
        <a:off x="85900" y="1974130"/>
        <a:ext cx="5003584" cy="1587880"/>
      </dsp:txXfrm>
    </dsp:sp>
    <dsp:sp modelId="{565EE676-6009-4623-91F2-DFBA2FE6A4F4}">
      <dsp:nvSpPr>
        <dsp:cNvPr id="0" name=""/>
        <dsp:cNvSpPr/>
      </dsp:nvSpPr>
      <dsp:spPr>
        <a:xfrm>
          <a:off x="0" y="3740070"/>
          <a:ext cx="5175384" cy="1759680"/>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 CMS requesting feedback for future inclusion.</a:t>
          </a:r>
        </a:p>
      </dsp:txBody>
      <dsp:txXfrm>
        <a:off x="85900" y="3825970"/>
        <a:ext cx="5003584" cy="158788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16/7/layout/VerticalDownArrowProcess">
  <dgm:title val="Vertical Down Arrow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36"/>
      <dgm:constr type="primFontSz" for="des" forName="parentTextArrow" refType="primFontSz" refFor="des" refForName="parentTextBox" op="equ"/>
      <dgm:constr type="primFontSz" for="des" forName="descendantArrow" val="24"/>
      <dgm:constr type="primFontSz" for="des" forName="descendantArrow" refType="primFontSz" refFor="des" refForName="parentTextArrow" op="lte"/>
      <dgm:constr type="primFontSz" for="des" forName="descendantBox" refType="primFontSz" refFor="des" refForName="parentTextArrow" op="lte"/>
      <dgm:constr type="primFontSz" for="des" forName="descendantBox" refType="primFontSz" refFor="des" refForName="parentTextBox" op="lte"/>
      <dgm:constr type="primFontSz" for="des" forName="descendantArrow" refType="primFontSz" refFor="des" refForName="parentTextBox" op="lte"/>
      <dgm:constr type="primFontSz" for="des" forName="descendantBox" refType="primFontSz" refFor="des" refForName="descendan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onstrLst>
              <dgm:constr type="w" for="ch" forName="parentTextBox" refType="w" fact="0.25"/>
              <dgm:constr type="h" for="ch" forName="parentTextBox" refType="h"/>
              <dgm:constr type="t" for="ch" forName="parentTextBox"/>
              <dgm:constr type="w" for="ch" forName="descendantBox" refType="w" fact="0.75"/>
              <dgm:constr type="l" for="ch" forName="descendantBox" refType="w" fact="0.25"/>
              <dgm:constr type="b" for="ch" forName="descendantBox" refType="h"/>
              <dgm:constr type="h" for="ch" forName="descendantBox" refType="h"/>
            </dgm:constrLst>
            <dgm:ruleLst/>
            <dgm:layoutNode name="parentTextBox" styleLbl="alignNode1">
              <dgm:alg type="tx"/>
              <dgm:shape xmlns:r="http://schemas.openxmlformats.org/officeDocument/2006/relationships" type="rect" r:blip="">
                <dgm:adjLst/>
              </dgm:shape>
              <dgm:presOf axis="self"/>
              <dgm:constrLst>
                <dgm:constr type="primFontSz" refType="h" op="lte" fact="0.5"/>
                <dgm:constr type="lMarg" refType="w" fact="0.2016"/>
                <dgm:constr type="rMarg" refType="w" fact="0.2016"/>
              </dgm:constrLst>
              <dgm:ruleLst>
                <dgm:rule type="primFontSz" val="13" fact="NaN" max="NaN"/>
              </dgm:ruleLst>
            </dgm:layoutNode>
            <dgm:layoutNode name="descendantBox" styleLbl="bgAccFollowNode1">
              <dgm:alg type="tx">
                <dgm:param type="stBulletLvl" val="0"/>
                <dgm:param type="parTxLTRAlign" val="l"/>
              </dgm:alg>
              <dgm:shape xmlns:r="http://schemas.openxmlformats.org/officeDocument/2006/relationships" type="rect" r:blip="">
                <dgm:adjLst/>
              </dgm:shape>
              <dgm:presOf/>
              <dgm:constrLst>
                <dgm:constr type="tMarg" refType="primFontSz"/>
                <dgm:constr type="bMarg" refType="primFontSz"/>
                <dgm:constr type="lMarg" refType="w" fact="0.0575"/>
                <dgm:constr type="rMarg" refType="w" fact="0.0575"/>
              </dgm:constrLst>
              <dgm:presOf axis="des" ptType="node"/>
              <dgm:ruleLst>
                <dgm:rule type="primFontSz" val="11" fact="NaN" max="NaN"/>
              </dgm:ruleLst>
            </dgm:layoutNode>
          </dgm:layoutNode>
        </dgm:if>
        <dgm:else name="Name17">
          <dgm:layoutNode name="arrowAndChildren">
            <dgm:alg type="composite"/>
            <dgm:shape xmlns:r="http://schemas.openxmlformats.org/officeDocument/2006/relationships" r:blip="">
              <dgm:adjLst/>
            </dgm:shape>
            <dgm:presOf/>
            <dgm:constrLst>
              <dgm:constr type="w" for="ch" forName="parentTextArrow" refType="w" fact="0.25"/>
              <dgm:constr type="t" for="ch" forName="parentTextArrow"/>
              <dgm:constr type="h" for="ch" forName="parentTextArrow" refType="h" fact="0.65"/>
              <dgm:constr type="w" for="ch" forName="arrow" refType="w" fact="0.25"/>
              <dgm:constr type="h" for="ch" forName="arrow" refType="h"/>
              <dgm:constr type="l" for="ch" forName="descendantArrow" refType="w" fact="0.25"/>
              <dgm:constr type="w" for="ch" forName="descendantArrow" refType="w" fact="0.75"/>
              <dgm:constr type="b" for="ch" forName="descendantArrow" refType="h" fact="0.65"/>
              <dgm:constr type="h" for="ch" forName="descendantArrow" refType="h" fact="0.65"/>
            </dgm:constrLst>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constr type="primFontSz" refType="h" op="lte" fact="0.5"/>
                <dgm:constr type="lMarg" refType="w" fact="0.2016"/>
                <dgm:constr type="rMarg" refType="w" fact="0.2016"/>
              </dgm:constrLst>
              <dgm:ruleLst>
                <dgm:rule type="primFontSz" val="13" fact="NaN" max="NaN"/>
              </dgm:ruleLst>
            </dgm:layoutNode>
            <dgm:layoutNode name="arrow" styleLbl="alignNode1">
              <dgm:alg type="sp"/>
              <dgm:shape xmlns:r="http://schemas.openxmlformats.org/officeDocument/2006/relationships" rot="180" type="upArrowCallout" r:blip="">
                <dgm:adjLst>
                  <dgm:adj idx="1" val="0.05"/>
                  <dgm:adj idx="2" val="0.1"/>
                  <dgm:adj idx="3" val="0.15"/>
                </dgm:adjLst>
              </dgm:shape>
              <dgm:presOf axis="self"/>
              <dgm:constrLst/>
              <dgm:ruleLst/>
            </dgm:layoutNode>
            <dgm:layoutNode name="descendantArrow" styleLbl="bgAccFollowNode1">
              <dgm:alg type="tx">
                <dgm:param type="stBulletLvl" val="0"/>
                <dgm:param type="parTxLTRAlign" val="l"/>
              </dgm:alg>
              <dgm:shape xmlns:r="http://schemas.openxmlformats.org/officeDocument/2006/relationships" type="rect" r:blip="">
                <dgm:adjLst/>
              </dgm:shape>
              <dgm:presOf axis="des" ptType="node"/>
              <dgm:constrLst>
                <dgm:constr type="tMarg" refType="primFontSz"/>
                <dgm:constr type="bMarg" refType="primFontSz"/>
                <dgm:constr type="lMarg" refType="w" fact="0.0575"/>
                <dgm:constr type="rMarg" refType="w" fact="0.0575"/>
              </dgm:constrLst>
              <dgm:ruleLst>
                <dgm:rule type="primFontSz" val="11" fact="NaN" max="NaN"/>
              </dgm:ruleLst>
            </dgm:layoutNod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956211-2187-40C6-96E0-B36378C1422B}" type="datetimeFigureOut">
              <a:rPr lang="en-US" smtClean="0"/>
              <a:t>11/6/2025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4D60FE-DAA0-43DC-9794-66073EAD57ED}" type="slidenum">
              <a:rPr lang="en-US" smtClean="0"/>
              <a:t>‹#›</a:t>
            </a:fld>
            <a:endParaRPr lang="en-US"/>
          </a:p>
        </p:txBody>
      </p:sp>
    </p:spTree>
    <p:extLst>
      <p:ext uri="{BB962C8B-B14F-4D97-AF65-F5344CB8AC3E}">
        <p14:creationId xmlns:p14="http://schemas.microsoft.com/office/powerpoint/2010/main" val="259313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Simplified list: Explain that the new approach reduces administrative burden. This streamlining helps expand eligible telehealth services faster.</a:t>
            </a:r>
          </a:p>
          <a:p>
            <a:endParaRPr lang="en-US" dirty="0"/>
          </a:p>
        </p:txBody>
      </p:sp>
      <p:sp>
        <p:nvSpPr>
          <p:cNvPr id="4" name="Slide Number Placeholder 3"/>
          <p:cNvSpPr>
            <a:spLocks noGrp="1"/>
          </p:cNvSpPr>
          <p:nvPr>
            <p:ph type="sldNum" sz="quarter" idx="5"/>
          </p:nvPr>
        </p:nvSpPr>
        <p:spPr/>
        <p:txBody>
          <a:bodyPr/>
          <a:lstStyle/>
          <a:p>
            <a:fld id="{514D60FE-DAA0-43DC-9794-66073EAD57ED}" type="slidenum">
              <a:rPr lang="en-US" smtClean="0"/>
              <a:t>3</a:t>
            </a:fld>
            <a:endParaRPr lang="en-US"/>
          </a:p>
        </p:txBody>
      </p:sp>
    </p:spTree>
    <p:extLst>
      <p:ext uri="{BB962C8B-B14F-4D97-AF65-F5344CB8AC3E}">
        <p14:creationId xmlns:p14="http://schemas.microsoft.com/office/powerpoint/2010/main" val="1719277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lnSpc>
                <a:spcPct val="150000"/>
              </a:lnSpc>
              <a:buFont typeface="+mj-lt"/>
              <a:buAutoNum type="arabicPeriod"/>
            </a:pPr>
            <a:r>
              <a:rPr lang="en-US" dirty="0"/>
              <a:t>These code changes reflect that CMS is treating telehealth and remote monitoring as integral to chronic and remote-care models—not just emergency stopgaps.</a:t>
            </a:r>
          </a:p>
          <a:p>
            <a:pPr marL="228600" indent="-228600">
              <a:lnSpc>
                <a:spcPct val="150000"/>
              </a:lnSpc>
              <a:buFont typeface="+mj-lt"/>
              <a:buAutoNum type="arabicPeriod"/>
            </a:pPr>
            <a:r>
              <a:rPr lang="en-US" dirty="0"/>
              <a:t>For your low-income population: the “2-15 day” device/data period code offers flexibility if full 30-day monitoring isn’t feasible.</a:t>
            </a:r>
          </a:p>
          <a:p>
            <a:pPr marL="228600" indent="-228600">
              <a:lnSpc>
                <a:spcPct val="150000"/>
              </a:lnSpc>
              <a:buFont typeface="+mj-lt"/>
              <a:buAutoNum type="arabicPeriod"/>
            </a:pPr>
            <a:r>
              <a:rPr lang="en-US" dirty="0"/>
              <a:t>The “10-minute” RPM management code lowers the barrier to billing smaller interventions—which is helpful for brief telehealth check-ins when travel/transportation is a barrier.</a:t>
            </a:r>
          </a:p>
          <a:p>
            <a:pPr marL="228600" indent="-228600">
              <a:lnSpc>
                <a:spcPct val="150000"/>
              </a:lnSpc>
              <a:buFont typeface="+mj-lt"/>
              <a:buAutoNum type="arabicPeriod"/>
            </a:pPr>
            <a:r>
              <a:rPr lang="en-US" dirty="0"/>
              <a:t>Ensure your billing/coding team is ready for new CPT/HCPCS codes and understands the difference between proposed vs. final. Payer recognition for CPT 98000-98015 is vital to limiting denials.</a:t>
            </a:r>
          </a:p>
          <a:p>
            <a:endParaRPr lang="en-US" dirty="0"/>
          </a:p>
        </p:txBody>
      </p:sp>
      <p:sp>
        <p:nvSpPr>
          <p:cNvPr id="4" name="Slide Number Placeholder 3"/>
          <p:cNvSpPr>
            <a:spLocks noGrp="1"/>
          </p:cNvSpPr>
          <p:nvPr>
            <p:ph type="sldNum" sz="quarter" idx="5"/>
          </p:nvPr>
        </p:nvSpPr>
        <p:spPr/>
        <p:txBody>
          <a:bodyPr/>
          <a:lstStyle/>
          <a:p>
            <a:fld id="{514D60FE-DAA0-43DC-9794-66073EAD57ED}" type="slidenum">
              <a:rPr lang="en-US" smtClean="0"/>
              <a:t>4</a:t>
            </a:fld>
            <a:endParaRPr lang="en-US"/>
          </a:p>
        </p:txBody>
      </p:sp>
    </p:spTree>
    <p:extLst>
      <p:ext uri="{BB962C8B-B14F-4D97-AF65-F5344CB8AC3E}">
        <p14:creationId xmlns:p14="http://schemas.microsoft.com/office/powerpoint/2010/main" val="1208396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Frequency limit removals: Note that this grants more clinical discretion. Providers can now use telehealth for ongoing patient management without arbitrary visit caps.</a:t>
            </a:r>
          </a:p>
          <a:p>
            <a:endParaRPr lang="en-US" dirty="0"/>
          </a:p>
        </p:txBody>
      </p:sp>
      <p:sp>
        <p:nvSpPr>
          <p:cNvPr id="4" name="Slide Number Placeholder 3"/>
          <p:cNvSpPr>
            <a:spLocks noGrp="1"/>
          </p:cNvSpPr>
          <p:nvPr>
            <p:ph type="sldNum" sz="quarter" idx="5"/>
          </p:nvPr>
        </p:nvSpPr>
        <p:spPr/>
        <p:txBody>
          <a:bodyPr/>
          <a:lstStyle/>
          <a:p>
            <a:fld id="{514D60FE-DAA0-43DC-9794-66073EAD57ED}" type="slidenum">
              <a:rPr lang="en-US" smtClean="0"/>
              <a:t>5</a:t>
            </a:fld>
            <a:endParaRPr lang="en-US"/>
          </a:p>
        </p:txBody>
      </p:sp>
    </p:spTree>
    <p:extLst>
      <p:ext uri="{BB962C8B-B14F-4D97-AF65-F5344CB8AC3E}">
        <p14:creationId xmlns:p14="http://schemas.microsoft.com/office/powerpoint/2010/main" val="16171265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Direct supervision: Emphasize that real-time audio/video supervision supports flexible staffing and cross-site collaboration. Clarify that this is not for surgical procedures.  The supervising practitioner must be immediately available through audio and video technology to actively engage, give instructions, or address issues as they arise.  Global surgeries 010-090 must be physically present to supervise.</a:t>
            </a:r>
          </a:p>
          <a:p>
            <a:endParaRPr lang="en-US" dirty="0"/>
          </a:p>
          <a:p>
            <a:r>
              <a:rPr lang="en-US" sz="1200" b="1" i="0" kern="1200" dirty="0">
                <a:solidFill>
                  <a:schemeClr val="tx1"/>
                </a:solidFill>
                <a:effectLst/>
                <a:latin typeface="+mn-lt"/>
                <a:ea typeface="+mn-ea"/>
                <a:cs typeface="+mn-cs"/>
              </a:rPr>
              <a:t>Technology:</a:t>
            </a:r>
            <a:r>
              <a:rPr lang="en-US" sz="1200" b="0" i="0" kern="1200" dirty="0">
                <a:solidFill>
                  <a:schemeClr val="tx1"/>
                </a:solidFill>
                <a:effectLst/>
                <a:latin typeface="+mn-lt"/>
                <a:ea typeface="+mn-ea"/>
                <a:cs typeface="+mn-cs"/>
              </a:rPr>
              <a:t> Supervision must be provided via real-time, two-way interactive audio and visual communication technology. Audio-only communication is excluded.</a:t>
            </a:r>
          </a:p>
          <a:p>
            <a:r>
              <a:rPr lang="en-US" sz="1200" b="1" i="0" kern="1200" dirty="0">
                <a:solidFill>
                  <a:schemeClr val="tx1"/>
                </a:solidFill>
                <a:effectLst/>
                <a:latin typeface="+mn-lt"/>
                <a:ea typeface="+mn-ea"/>
                <a:cs typeface="+mn-cs"/>
              </a:rPr>
              <a:t>Availability:</a:t>
            </a:r>
            <a:r>
              <a:rPr lang="en-US" sz="1200" b="0" i="0" kern="1200" dirty="0">
                <a:solidFill>
                  <a:schemeClr val="tx1"/>
                </a:solidFill>
                <a:effectLst/>
                <a:latin typeface="+mn-lt"/>
                <a:ea typeface="+mn-ea"/>
                <a:cs typeface="+mn-cs"/>
              </a:rPr>
              <a:t> The supervising physician or practitioner must be "immediately available" to furnish assistance and direction throughout the performance of the service.</a:t>
            </a:r>
          </a:p>
          <a:p>
            <a:r>
              <a:rPr lang="en-US" sz="1200" b="1" i="0" kern="1200" dirty="0">
                <a:solidFill>
                  <a:schemeClr val="tx1"/>
                </a:solidFill>
                <a:effectLst/>
                <a:latin typeface="+mn-lt"/>
                <a:ea typeface="+mn-ea"/>
                <a:cs typeface="+mn-cs"/>
              </a:rPr>
              <a:t>Presence:</a:t>
            </a:r>
            <a:r>
              <a:rPr lang="en-US" sz="1200" b="0" i="0" kern="1200" dirty="0">
                <a:solidFill>
                  <a:schemeClr val="tx1"/>
                </a:solidFill>
                <a:effectLst/>
                <a:latin typeface="+mn-lt"/>
                <a:ea typeface="+mn-ea"/>
                <a:cs typeface="+mn-cs"/>
              </a:rPr>
              <a:t> The virtual presence is considered equivalent to being physically present in the room or suite.</a:t>
            </a:r>
          </a:p>
          <a:p>
            <a:r>
              <a:rPr lang="en-US" sz="1200" b="1" i="0" kern="1200" dirty="0">
                <a:solidFill>
                  <a:schemeClr val="tx1"/>
                </a:solidFill>
                <a:effectLst/>
                <a:latin typeface="+mn-lt"/>
                <a:ea typeface="+mn-ea"/>
                <a:cs typeface="+mn-cs"/>
              </a:rPr>
              <a:t>Exceptions:</a:t>
            </a:r>
            <a:r>
              <a:rPr lang="en-US" sz="1200" b="0" i="0" kern="1200" dirty="0">
                <a:solidFill>
                  <a:schemeClr val="tx1"/>
                </a:solidFill>
                <a:effectLst/>
                <a:latin typeface="+mn-lt"/>
                <a:ea typeface="+mn-ea"/>
                <a:cs typeface="+mn-cs"/>
              </a:rPr>
              <a:t> This flexibility does not apply to high-risk surgical procedures that have a global surgery indicator of 010 or 090; these services still require in-person, physical supervision. </a:t>
            </a:r>
          </a:p>
          <a:p>
            <a:endParaRPr lang="en-US" dirty="0"/>
          </a:p>
        </p:txBody>
      </p:sp>
      <p:sp>
        <p:nvSpPr>
          <p:cNvPr id="4" name="Slide Number Placeholder 3"/>
          <p:cNvSpPr>
            <a:spLocks noGrp="1"/>
          </p:cNvSpPr>
          <p:nvPr>
            <p:ph type="sldNum" sz="quarter" idx="5"/>
          </p:nvPr>
        </p:nvSpPr>
        <p:spPr/>
        <p:txBody>
          <a:bodyPr/>
          <a:lstStyle/>
          <a:p>
            <a:fld id="{514D60FE-DAA0-43DC-9794-66073EAD57ED}" type="slidenum">
              <a:rPr lang="en-US" smtClean="0"/>
              <a:t>6</a:t>
            </a:fld>
            <a:endParaRPr lang="en-US"/>
          </a:p>
        </p:txBody>
      </p:sp>
    </p:spTree>
    <p:extLst>
      <p:ext uri="{BB962C8B-B14F-4D97-AF65-F5344CB8AC3E}">
        <p14:creationId xmlns:p14="http://schemas.microsoft.com/office/powerpoint/2010/main" val="40185653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Telehealth billing flexibilities for FQHCs and RHCs that were in place during the PHE are extended through December 31, 2026. The delay for the in-person visit requirement for mental health services furnished via communication technology to beneficiaries in their homes has also been extended until January 1, 2026.</a:t>
            </a:r>
            <a:endParaRPr lang="en-US" dirty="0"/>
          </a:p>
        </p:txBody>
      </p:sp>
      <p:sp>
        <p:nvSpPr>
          <p:cNvPr id="4" name="Slide Number Placeholder 3"/>
          <p:cNvSpPr>
            <a:spLocks noGrp="1"/>
          </p:cNvSpPr>
          <p:nvPr>
            <p:ph type="sldNum" sz="quarter" idx="5"/>
          </p:nvPr>
        </p:nvSpPr>
        <p:spPr/>
        <p:txBody>
          <a:bodyPr/>
          <a:lstStyle/>
          <a:p>
            <a:fld id="{514D60FE-DAA0-43DC-9794-66073EAD57ED}" type="slidenum">
              <a:rPr lang="en-US" smtClean="0"/>
              <a:t>7</a:t>
            </a:fld>
            <a:endParaRPr lang="en-US"/>
          </a:p>
        </p:txBody>
      </p:sp>
    </p:spTree>
    <p:extLst>
      <p:ext uri="{BB962C8B-B14F-4D97-AF65-F5344CB8AC3E}">
        <p14:creationId xmlns:p14="http://schemas.microsoft.com/office/powerpoint/2010/main" val="39143591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Behavioral and Mental Health Services:</a:t>
            </a:r>
            <a:r>
              <a:rPr lang="en-US" sz="1200" b="0" i="0" kern="1200" dirty="0">
                <a:solidFill>
                  <a:schemeClr val="tx1"/>
                </a:solidFill>
                <a:effectLst/>
                <a:latin typeface="+mn-lt"/>
                <a:ea typeface="+mn-ea"/>
                <a:cs typeface="+mn-cs"/>
              </a:rPr>
              <a:t> Permanently allowed for mental and behavioral health diagnosis, evaluation, and treatment (including substance use disorders) when the patient is in their home. It is important to remember that for FQHCs and RHCs, only the codes listed under G0469 &amp; G0470 may be billed with audio only technology and reimbursed at the PPS rate.</a:t>
            </a:r>
          </a:p>
          <a:p>
            <a:r>
              <a:rPr lang="en-US" sz="1200" b="1" i="0" kern="1200" dirty="0">
                <a:solidFill>
                  <a:schemeClr val="tx1"/>
                </a:solidFill>
                <a:effectLst/>
                <a:latin typeface="+mn-lt"/>
                <a:ea typeface="+mn-ea"/>
                <a:cs typeface="+mn-cs"/>
              </a:rPr>
              <a:t>Patient Inability/Consent:</a:t>
            </a:r>
            <a:r>
              <a:rPr lang="en-US" sz="1200" b="0" i="0" kern="1200" dirty="0">
                <a:solidFill>
                  <a:schemeClr val="tx1"/>
                </a:solidFill>
                <a:effectLst/>
                <a:latin typeface="+mn-lt"/>
                <a:ea typeface="+mn-ea"/>
                <a:cs typeface="+mn-cs"/>
              </a:rPr>
              <a:t> Permitted for </a:t>
            </a:r>
            <a:r>
              <a:rPr lang="en-US" sz="1200" b="0" i="1" kern="1200" dirty="0">
                <a:solidFill>
                  <a:schemeClr val="tx1"/>
                </a:solidFill>
                <a:effectLst/>
                <a:latin typeface="+mn-lt"/>
                <a:ea typeface="+mn-ea"/>
                <a:cs typeface="+mn-cs"/>
              </a:rPr>
              <a:t>any</a:t>
            </a:r>
            <a:r>
              <a:rPr lang="en-US" sz="1200" b="0" i="0" kern="1200" dirty="0">
                <a:solidFill>
                  <a:schemeClr val="tx1"/>
                </a:solidFill>
                <a:effectLst/>
                <a:latin typeface="+mn-lt"/>
                <a:ea typeface="+mn-ea"/>
                <a:cs typeface="+mn-cs"/>
              </a:rPr>
              <a:t> telehealth service furnished to a patient in their home if the distant-site practitioner can use audio-video, but the patient cannot or does not consent to video.</a:t>
            </a:r>
          </a:p>
          <a:p>
            <a:r>
              <a:rPr lang="en-US" sz="1200" b="1" i="0" kern="1200" dirty="0">
                <a:solidFill>
                  <a:schemeClr val="tx1"/>
                </a:solidFill>
                <a:effectLst/>
                <a:latin typeface="+mn-lt"/>
                <a:ea typeface="+mn-ea"/>
                <a:cs typeface="+mn-cs"/>
              </a:rPr>
              <a:t>Opioid Treatment Programs (OTPs):</a:t>
            </a:r>
            <a:r>
              <a:rPr lang="en-US" sz="1200" b="0" i="0" kern="1200" dirty="0">
                <a:solidFill>
                  <a:schemeClr val="tx1"/>
                </a:solidFill>
                <a:effectLst/>
                <a:latin typeface="+mn-lt"/>
                <a:ea typeface="+mn-ea"/>
                <a:cs typeface="+mn-cs"/>
              </a:rPr>
              <a:t> May furnish periodic assessments via audio-only if live video is unavailable and other requirements are met.</a:t>
            </a:r>
          </a:p>
          <a:p>
            <a:r>
              <a:rPr lang="en-US" sz="1200" b="1" i="0" kern="1200" dirty="0">
                <a:solidFill>
                  <a:schemeClr val="tx1"/>
                </a:solidFill>
                <a:effectLst/>
                <a:latin typeface="+mn-lt"/>
                <a:ea typeface="+mn-ea"/>
                <a:cs typeface="+mn-cs"/>
              </a:rPr>
              <a:t>Specific Codes:</a:t>
            </a:r>
            <a:r>
              <a:rPr lang="en-US" sz="1200" b="0" i="0" kern="1200" dirty="0">
                <a:solidFill>
                  <a:schemeClr val="tx1"/>
                </a:solidFill>
                <a:effectLst/>
                <a:latin typeface="+mn-lt"/>
                <a:ea typeface="+mn-ea"/>
                <a:cs typeface="+mn-cs"/>
              </a:rPr>
              <a:t> Certain non-face-to-face services like Chronic Care Management (CCM), Principal Illness Navigation (PIN), and Remote Monitoring often inherently involve audio-only communication as they are not classified as "Medicare telehealth services" with the same restrictions.</a:t>
            </a:r>
          </a:p>
          <a:p>
            <a:endParaRPr lang="en-US" dirty="0"/>
          </a:p>
        </p:txBody>
      </p:sp>
      <p:sp>
        <p:nvSpPr>
          <p:cNvPr id="4" name="Slide Number Placeholder 3"/>
          <p:cNvSpPr>
            <a:spLocks noGrp="1"/>
          </p:cNvSpPr>
          <p:nvPr>
            <p:ph type="sldNum" sz="quarter" idx="5"/>
          </p:nvPr>
        </p:nvSpPr>
        <p:spPr/>
        <p:txBody>
          <a:bodyPr/>
          <a:lstStyle/>
          <a:p>
            <a:fld id="{514D60FE-DAA0-43DC-9794-66073EAD57ED}" type="slidenum">
              <a:rPr lang="en-US" smtClean="0"/>
              <a:t>8</a:t>
            </a:fld>
            <a:endParaRPr lang="en-US"/>
          </a:p>
        </p:txBody>
      </p:sp>
    </p:spTree>
    <p:extLst>
      <p:ext uri="{BB962C8B-B14F-4D97-AF65-F5344CB8AC3E}">
        <p14:creationId xmlns:p14="http://schemas.microsoft.com/office/powerpoint/2010/main" val="36519803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Originating site &amp; geographic rules: Stress the advocacy need here. CMS cannot extend all flexibilities without Congress. </a:t>
            </a:r>
            <a:r>
              <a:rPr lang="en-US" sz="1200" b="0" i="0" kern="1200" dirty="0">
                <a:solidFill>
                  <a:schemeClr val="tx1"/>
                </a:solidFill>
                <a:effectLst/>
                <a:latin typeface="+mn-lt"/>
                <a:ea typeface="+mn-ea"/>
                <a:cs typeface="+mn-cs"/>
              </a:rPr>
              <a:t>Absent new legislation, the pre-pandemic statutory restrictions will snap back into place:  The patient’s home is an exception for BH and SUD.  Patient must be located in a Rural Health Professional Shortage Area.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Behavioral/Mental Health Services:</a:t>
            </a:r>
            <a:r>
              <a:rPr lang="en-US" sz="1200" b="0" i="0" kern="1200" dirty="0">
                <a:solidFill>
                  <a:schemeClr val="tx1"/>
                </a:solidFill>
                <a:effectLst/>
                <a:latin typeface="+mn-lt"/>
                <a:ea typeface="+mn-ea"/>
                <a:cs typeface="+mn-cs"/>
              </a:rPr>
              <a:t> Geographic and originating site restrictions have been permanently removed for mental and behavioral health services. Patients in the suburbs can receive these services from their home.</a:t>
            </a:r>
          </a:p>
          <a:p>
            <a:r>
              <a:rPr lang="en-US" sz="1200" b="1" i="0" kern="1200" dirty="0">
                <a:solidFill>
                  <a:schemeClr val="tx1"/>
                </a:solidFill>
                <a:effectLst/>
                <a:latin typeface="+mn-lt"/>
                <a:ea typeface="+mn-ea"/>
                <a:cs typeface="+mn-cs"/>
              </a:rPr>
              <a:t>Acute Stroke Care:</a:t>
            </a:r>
            <a:r>
              <a:rPr lang="en-US" sz="1200" b="0" i="0" kern="1200" dirty="0">
                <a:solidFill>
                  <a:schemeClr val="tx1"/>
                </a:solidFill>
                <a:effectLst/>
                <a:latin typeface="+mn-lt"/>
                <a:ea typeface="+mn-ea"/>
                <a:cs typeface="+mn-cs"/>
              </a:rPr>
              <a:t> Telehealth services for the diagnosis, evaluation, or treatment of acute stroke symptoms are covered wherever the patient is located, including a mobile stroke unit.</a:t>
            </a:r>
          </a:p>
          <a:p>
            <a:r>
              <a:rPr lang="en-US" sz="1200" b="1" i="0" kern="1200" dirty="0">
                <a:solidFill>
                  <a:schemeClr val="tx1"/>
                </a:solidFill>
                <a:effectLst/>
                <a:latin typeface="+mn-lt"/>
                <a:ea typeface="+mn-ea"/>
                <a:cs typeface="+mn-cs"/>
              </a:rPr>
              <a:t>End-Stage Renal Disease (ESRD):</a:t>
            </a:r>
            <a:r>
              <a:rPr lang="en-US" sz="1200" b="0" i="0" kern="1200" dirty="0">
                <a:solidFill>
                  <a:schemeClr val="tx1"/>
                </a:solidFill>
                <a:effectLst/>
                <a:latin typeface="+mn-lt"/>
                <a:ea typeface="+mn-ea"/>
                <a:cs typeface="+mn-cs"/>
              </a:rPr>
              <a:t> Monthly ESRD visits for home dialysis patients are still covered.</a:t>
            </a:r>
          </a:p>
          <a:p>
            <a:r>
              <a:rPr lang="en-US" sz="1200" b="1" i="0" kern="1200" dirty="0">
                <a:solidFill>
                  <a:schemeClr val="tx1"/>
                </a:solidFill>
                <a:effectLst/>
                <a:latin typeface="+mn-lt"/>
                <a:ea typeface="+mn-ea"/>
                <a:cs typeface="+mn-cs"/>
              </a:rPr>
              <a:t>Medicare Advantage (MA) Plans:</a:t>
            </a:r>
            <a:r>
              <a:rPr lang="en-US" sz="1200" b="0" i="0" kern="1200" dirty="0">
                <a:solidFill>
                  <a:schemeClr val="tx1"/>
                </a:solidFill>
                <a:effectLst/>
                <a:latin typeface="+mn-lt"/>
                <a:ea typeface="+mn-ea"/>
                <a:cs typeface="+mn-cs"/>
              </a:rPr>
              <a:t> Some private Medicare Advantage plans may offer expanded telehealth benefits as part of their plan design, which can include coverage for services in suburban homes. Patients should check with their specific MA plan for details.</a:t>
            </a:r>
          </a:p>
          <a:p>
            <a:r>
              <a:rPr lang="en-US" sz="1200" b="1" i="0" kern="1200" dirty="0">
                <a:solidFill>
                  <a:schemeClr val="tx1"/>
                </a:solidFill>
                <a:effectLst/>
                <a:latin typeface="+mn-lt"/>
                <a:ea typeface="+mn-ea"/>
                <a:cs typeface="+mn-cs"/>
              </a:rPr>
              <a:t>Other Virtual Communications:</a:t>
            </a:r>
            <a:r>
              <a:rPr lang="en-US" sz="1200" b="0" i="0" kern="1200" dirty="0">
                <a:solidFill>
                  <a:schemeClr val="tx1"/>
                </a:solidFill>
                <a:effectLst/>
                <a:latin typeface="+mn-lt"/>
                <a:ea typeface="+mn-ea"/>
                <a:cs typeface="+mn-cs"/>
              </a:rPr>
              <a:t> Services that are not considered direct substitutes for in-person visits (like chronic care management, principal illness navigation, and remote monitoring) are often covered regardless of location because they are not "Medicare telehealth services" subject to these restrictions.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14D60FE-DAA0-43DC-9794-66073EAD57ED}" type="slidenum">
              <a:rPr lang="en-US" smtClean="0"/>
              <a:t>9</a:t>
            </a:fld>
            <a:endParaRPr lang="en-US"/>
          </a:p>
        </p:txBody>
      </p:sp>
    </p:spTree>
    <p:extLst>
      <p:ext uri="{BB962C8B-B14F-4D97-AF65-F5344CB8AC3E}">
        <p14:creationId xmlns:p14="http://schemas.microsoft.com/office/powerpoint/2010/main" val="12320997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Digital health &amp; behavioral expansion: CMS is signaling long-term integration of behavioral health tools. There are new add on codes for Behavioral Health Integration and they have expanded coverage for FSA-authorized digital therapeutic for ADHD.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sz="1200" b="0" i="0" kern="1200" dirty="0">
                <a:solidFill>
                  <a:schemeClr val="tx1"/>
                </a:solidFill>
                <a:effectLst/>
                <a:latin typeface="+mn-lt"/>
                <a:ea typeface="+mn-ea"/>
                <a:cs typeface="+mn-cs"/>
              </a:rPr>
              <a:t>For Federally Qualified Health Centers (FQHCs) and Rural Health Clinics (RHCs) implementing Advanced Primary Care Management (APCM) models, CMS is introducing optional add-on G-codes to facilitate BHI and Psychiatric Collaborative Care Model (</a:t>
            </a:r>
            <a:r>
              <a:rPr lang="en-US" sz="1200" b="0" i="0" kern="1200" dirty="0" err="1">
                <a:solidFill>
                  <a:schemeClr val="tx1"/>
                </a:solidFill>
                <a:effectLst/>
                <a:latin typeface="+mn-lt"/>
                <a:ea typeface="+mn-ea"/>
                <a:cs typeface="+mn-cs"/>
              </a:rPr>
              <a:t>CoCM</a:t>
            </a:r>
            <a:r>
              <a:rPr lang="en-US" sz="1200" b="0" i="0" kern="1200" dirty="0">
                <a:solidFill>
                  <a:schemeClr val="tx1"/>
                </a:solidFill>
                <a:effectLst/>
                <a:latin typeface="+mn-lt"/>
                <a:ea typeface="+mn-ea"/>
                <a:cs typeface="+mn-cs"/>
              </a:rPr>
              <a:t>) services: </a:t>
            </a:r>
          </a:p>
          <a:p>
            <a:r>
              <a:rPr lang="en-US" sz="1200" b="1" i="0" kern="1200" dirty="0">
                <a:solidFill>
                  <a:schemeClr val="tx1"/>
                </a:solidFill>
                <a:effectLst/>
                <a:latin typeface="+mn-lt"/>
                <a:ea typeface="+mn-ea"/>
                <a:cs typeface="+mn-cs"/>
              </a:rPr>
              <a:t>GPCM1:</a:t>
            </a:r>
            <a:r>
              <a:rPr lang="en-US" sz="1200" b="0" i="0" kern="1200" dirty="0">
                <a:solidFill>
                  <a:schemeClr val="tx1"/>
                </a:solidFill>
                <a:effectLst/>
                <a:latin typeface="+mn-lt"/>
                <a:ea typeface="+mn-ea"/>
                <a:cs typeface="+mn-cs"/>
              </a:rPr>
              <a:t> Comparable to CPT 99492 (</a:t>
            </a:r>
            <a:r>
              <a:rPr lang="en-US" sz="1200" b="0" i="0" kern="1200" dirty="0" err="1">
                <a:solidFill>
                  <a:schemeClr val="tx1"/>
                </a:solidFill>
                <a:effectLst/>
                <a:latin typeface="+mn-lt"/>
                <a:ea typeface="+mn-ea"/>
                <a:cs typeface="+mn-cs"/>
              </a:rPr>
              <a:t>CoCM</a:t>
            </a:r>
            <a:r>
              <a:rPr lang="en-US" sz="1200" b="0" i="0" kern="1200" dirty="0">
                <a:solidFill>
                  <a:schemeClr val="tx1"/>
                </a:solidFill>
                <a:effectLst/>
                <a:latin typeface="+mn-lt"/>
                <a:ea typeface="+mn-ea"/>
                <a:cs typeface="+mn-cs"/>
              </a:rPr>
              <a:t> first month services), to be used as an add-on when the APCM base code is reported.</a:t>
            </a:r>
          </a:p>
          <a:p>
            <a:r>
              <a:rPr lang="en-US" sz="1200" b="1" i="0" kern="1200" dirty="0">
                <a:solidFill>
                  <a:schemeClr val="tx1"/>
                </a:solidFill>
                <a:effectLst/>
                <a:latin typeface="+mn-lt"/>
                <a:ea typeface="+mn-ea"/>
                <a:cs typeface="+mn-cs"/>
              </a:rPr>
              <a:t>GPCM2:</a:t>
            </a:r>
            <a:r>
              <a:rPr lang="en-US" sz="1200" b="0" i="0" kern="1200" dirty="0">
                <a:solidFill>
                  <a:schemeClr val="tx1"/>
                </a:solidFill>
                <a:effectLst/>
                <a:latin typeface="+mn-lt"/>
                <a:ea typeface="+mn-ea"/>
                <a:cs typeface="+mn-cs"/>
              </a:rPr>
              <a:t> Comparable to CPT 99493 (</a:t>
            </a:r>
            <a:r>
              <a:rPr lang="en-US" sz="1200" b="0" i="0" kern="1200" dirty="0" err="1">
                <a:solidFill>
                  <a:schemeClr val="tx1"/>
                </a:solidFill>
                <a:effectLst/>
                <a:latin typeface="+mn-lt"/>
                <a:ea typeface="+mn-ea"/>
                <a:cs typeface="+mn-cs"/>
              </a:rPr>
              <a:t>CoCM</a:t>
            </a:r>
            <a:r>
              <a:rPr lang="en-US" sz="1200" b="0" i="0" kern="1200" dirty="0">
                <a:solidFill>
                  <a:schemeClr val="tx1"/>
                </a:solidFill>
                <a:effectLst/>
                <a:latin typeface="+mn-lt"/>
                <a:ea typeface="+mn-ea"/>
                <a:cs typeface="+mn-cs"/>
              </a:rPr>
              <a:t> subsequent month services).</a:t>
            </a:r>
          </a:p>
          <a:p>
            <a:r>
              <a:rPr lang="en-US" sz="1200" b="1" i="0" kern="1200" dirty="0">
                <a:solidFill>
                  <a:schemeClr val="tx1"/>
                </a:solidFill>
                <a:effectLst/>
                <a:latin typeface="+mn-lt"/>
                <a:ea typeface="+mn-ea"/>
                <a:cs typeface="+mn-cs"/>
              </a:rPr>
              <a:t>GPCM3:</a:t>
            </a:r>
            <a:r>
              <a:rPr lang="en-US" sz="1200" b="0" i="0" kern="1200" dirty="0">
                <a:solidFill>
                  <a:schemeClr val="tx1"/>
                </a:solidFill>
                <a:effectLst/>
                <a:latin typeface="+mn-lt"/>
                <a:ea typeface="+mn-ea"/>
                <a:cs typeface="+mn-cs"/>
              </a:rPr>
              <a:t> Comparable to CPT 99484 (General BHI), requiring at least 20 minutes of clinical staff time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14D60FE-DAA0-43DC-9794-66073EAD57ED}" type="slidenum">
              <a:rPr lang="en-US" smtClean="0"/>
              <a:t>10</a:t>
            </a:fld>
            <a:endParaRPr lang="en-US"/>
          </a:p>
        </p:txBody>
      </p:sp>
    </p:spTree>
    <p:extLst>
      <p:ext uri="{BB962C8B-B14F-4D97-AF65-F5344CB8AC3E}">
        <p14:creationId xmlns:p14="http://schemas.microsoft.com/office/powerpoint/2010/main" val="27677420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Action steps: Outline organizational priorities — infrastructure, training, monitoring. </a:t>
            </a:r>
            <a:r>
              <a:rPr lang="en-US"/>
              <a:t>Emphasize proactive compliance and workflow adaptation.</a:t>
            </a:r>
          </a:p>
          <a:p>
            <a:endParaRPr lang="en-US"/>
          </a:p>
        </p:txBody>
      </p:sp>
      <p:sp>
        <p:nvSpPr>
          <p:cNvPr id="4" name="Slide Number Placeholder 3"/>
          <p:cNvSpPr>
            <a:spLocks noGrp="1"/>
          </p:cNvSpPr>
          <p:nvPr>
            <p:ph type="sldNum" sz="quarter" idx="5"/>
          </p:nvPr>
        </p:nvSpPr>
        <p:spPr/>
        <p:txBody>
          <a:bodyPr/>
          <a:lstStyle/>
          <a:p>
            <a:fld id="{514D60FE-DAA0-43DC-9794-66073EAD57ED}" type="slidenum">
              <a:rPr lang="en-US" smtClean="0"/>
              <a:t>11</a:t>
            </a:fld>
            <a:endParaRPr lang="en-US"/>
          </a:p>
        </p:txBody>
      </p:sp>
    </p:spTree>
    <p:extLst>
      <p:ext uri="{BB962C8B-B14F-4D97-AF65-F5344CB8AC3E}">
        <p14:creationId xmlns:p14="http://schemas.microsoft.com/office/powerpoint/2010/main" val="1752036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BAD76F3E-3A97-486B-B402-44400A8B9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49" y="1093788"/>
            <a:ext cx="7879841" cy="2967208"/>
          </a:xfrm>
        </p:spPr>
        <p:txBody>
          <a:bodyPr vert="horz" lIns="91440" tIns="45720" rIns="91440" bIns="45720" rtlCol="0" anchor="b">
            <a:normAutofit/>
          </a:bodyPr>
          <a:lstStyle/>
          <a:p>
            <a:pPr algn="l" defTabSz="914400">
              <a:lnSpc>
                <a:spcPct val="90000"/>
              </a:lnSpc>
            </a:pPr>
            <a:r>
              <a:rPr lang="en-US" sz="7000" kern="1200">
                <a:solidFill>
                  <a:schemeClr val="tx1"/>
                </a:solidFill>
                <a:latin typeface="+mj-lt"/>
                <a:ea typeface="+mj-ea"/>
                <a:cs typeface="+mj-cs"/>
              </a:rPr>
              <a:t>2026 PFS Telehealth Changes</a:t>
            </a:r>
          </a:p>
        </p:txBody>
      </p:sp>
      <p:sp>
        <p:nvSpPr>
          <p:cNvPr id="3" name="Content Placeholder 2"/>
          <p:cNvSpPr>
            <a:spLocks noGrp="1"/>
          </p:cNvSpPr>
          <p:nvPr>
            <p:ph idx="1"/>
          </p:nvPr>
        </p:nvSpPr>
        <p:spPr>
          <a:xfrm>
            <a:off x="5550693" y="4619624"/>
            <a:ext cx="2960084" cy="1038225"/>
          </a:xfrm>
        </p:spPr>
        <p:txBody>
          <a:bodyPr vert="horz" lIns="91440" tIns="45720" rIns="91440" bIns="45720" rtlCol="0">
            <a:normAutofit/>
          </a:bodyPr>
          <a:lstStyle/>
          <a:p>
            <a:pPr marL="0" indent="0" algn="r" defTabSz="914400">
              <a:lnSpc>
                <a:spcPct val="90000"/>
              </a:lnSpc>
              <a:spcBef>
                <a:spcPts val="1000"/>
              </a:spcBef>
              <a:buNone/>
            </a:pPr>
            <a:r>
              <a:rPr lang="en-US" sz="2400" kern="1200">
                <a:solidFill>
                  <a:schemeClr val="tx1"/>
                </a:solidFill>
                <a:latin typeface="+mn-lt"/>
                <a:ea typeface="+mn-ea"/>
                <a:cs typeface="+mn-cs"/>
              </a:rPr>
              <a:t>What You Should Know</a:t>
            </a:r>
          </a:p>
        </p:txBody>
      </p:sp>
      <p:sp>
        <p:nvSpPr>
          <p:cNvPr id="30" name="Rectangle 29">
            <a:extLst>
              <a:ext uri="{FF2B5EF4-FFF2-40B4-BE49-F238E27FC236}">
                <a16:creationId xmlns:a16="http://schemas.microsoft.com/office/drawing/2014/main" id="{391F6B52-91F4-4AEB-B6DB-29FEBCF28C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0936" y="4331166"/>
            <a:ext cx="787984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2" name="Rectangle 31">
            <a:extLst>
              <a:ext uri="{FF2B5EF4-FFF2-40B4-BE49-F238E27FC236}">
                <a16:creationId xmlns:a16="http://schemas.microsoft.com/office/drawing/2014/main" id="{2CD6F061-7C53-44F4-9794-953DB70A4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003304" y="2842186"/>
            <a:ext cx="54864" cy="296008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6250" y="640823"/>
            <a:ext cx="2563994" cy="5583148"/>
          </a:xfrm>
        </p:spPr>
        <p:txBody>
          <a:bodyPr anchor="ctr">
            <a:normAutofit/>
          </a:bodyPr>
          <a:lstStyle/>
          <a:p>
            <a:r>
              <a:rPr lang="en-US" sz="4300"/>
              <a:t>Digital Health &amp; Behavioral Expansion</a:t>
            </a:r>
          </a:p>
        </p:txBody>
      </p:sp>
      <p:sp>
        <p:nvSpPr>
          <p:cNvPr id="19"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44313" y="3465005"/>
            <a:ext cx="5410200" cy="13716"/>
          </a:xfrm>
          <a:custGeom>
            <a:avLst/>
            <a:gdLst>
              <a:gd name="connsiteX0" fmla="*/ 0 w 5410200"/>
              <a:gd name="connsiteY0" fmla="*/ 0 h 13716"/>
              <a:gd name="connsiteX1" fmla="*/ 568071 w 5410200"/>
              <a:gd name="connsiteY1" fmla="*/ 0 h 13716"/>
              <a:gd name="connsiteX2" fmla="*/ 1298448 w 5410200"/>
              <a:gd name="connsiteY2" fmla="*/ 0 h 13716"/>
              <a:gd name="connsiteX3" fmla="*/ 1920621 w 5410200"/>
              <a:gd name="connsiteY3" fmla="*/ 0 h 13716"/>
              <a:gd name="connsiteX4" fmla="*/ 2488692 w 5410200"/>
              <a:gd name="connsiteY4" fmla="*/ 0 h 13716"/>
              <a:gd name="connsiteX5" fmla="*/ 3219069 w 5410200"/>
              <a:gd name="connsiteY5" fmla="*/ 0 h 13716"/>
              <a:gd name="connsiteX6" fmla="*/ 3895344 w 5410200"/>
              <a:gd name="connsiteY6" fmla="*/ 0 h 13716"/>
              <a:gd name="connsiteX7" fmla="*/ 4571619 w 5410200"/>
              <a:gd name="connsiteY7" fmla="*/ 0 h 13716"/>
              <a:gd name="connsiteX8" fmla="*/ 5410200 w 5410200"/>
              <a:gd name="connsiteY8" fmla="*/ 0 h 13716"/>
              <a:gd name="connsiteX9" fmla="*/ 5410200 w 5410200"/>
              <a:gd name="connsiteY9" fmla="*/ 13716 h 13716"/>
              <a:gd name="connsiteX10" fmla="*/ 4842129 w 5410200"/>
              <a:gd name="connsiteY10" fmla="*/ 13716 h 13716"/>
              <a:gd name="connsiteX11" fmla="*/ 4328160 w 5410200"/>
              <a:gd name="connsiteY11" fmla="*/ 13716 h 13716"/>
              <a:gd name="connsiteX12" fmla="*/ 3597783 w 5410200"/>
              <a:gd name="connsiteY12" fmla="*/ 13716 h 13716"/>
              <a:gd name="connsiteX13" fmla="*/ 3029712 w 5410200"/>
              <a:gd name="connsiteY13" fmla="*/ 13716 h 13716"/>
              <a:gd name="connsiteX14" fmla="*/ 2299335 w 5410200"/>
              <a:gd name="connsiteY14" fmla="*/ 13716 h 13716"/>
              <a:gd name="connsiteX15" fmla="*/ 1514856 w 5410200"/>
              <a:gd name="connsiteY15" fmla="*/ 13716 h 13716"/>
              <a:gd name="connsiteX16" fmla="*/ 892683 w 5410200"/>
              <a:gd name="connsiteY16" fmla="*/ 13716 h 13716"/>
              <a:gd name="connsiteX17" fmla="*/ 0 w 5410200"/>
              <a:gd name="connsiteY17" fmla="*/ 13716 h 13716"/>
              <a:gd name="connsiteX18" fmla="*/ 0 w 5410200"/>
              <a:gd name="connsiteY18"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3716"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09587" y="2854"/>
                  <a:pt x="5409791" y="9451"/>
                  <a:pt x="5410200" y="13716"/>
                </a:cubicBezTo>
                <a:cubicBezTo>
                  <a:pt x="5139060" y="2179"/>
                  <a:pt x="5121593" y="26463"/>
                  <a:pt x="4842129" y="13716"/>
                </a:cubicBezTo>
                <a:cubicBezTo>
                  <a:pt x="4562665" y="969"/>
                  <a:pt x="4448273" y="4915"/>
                  <a:pt x="4328160" y="13716"/>
                </a:cubicBezTo>
                <a:cubicBezTo>
                  <a:pt x="4208047" y="22517"/>
                  <a:pt x="3760936" y="17995"/>
                  <a:pt x="3597783" y="13716"/>
                </a:cubicBezTo>
                <a:cubicBezTo>
                  <a:pt x="3434630" y="9437"/>
                  <a:pt x="3299718" y="28641"/>
                  <a:pt x="3029712" y="13716"/>
                </a:cubicBezTo>
                <a:cubicBezTo>
                  <a:pt x="2759706" y="-1209"/>
                  <a:pt x="2640159" y="22822"/>
                  <a:pt x="2299335" y="13716"/>
                </a:cubicBezTo>
                <a:cubicBezTo>
                  <a:pt x="1958511" y="4610"/>
                  <a:pt x="1801186" y="24413"/>
                  <a:pt x="1514856" y="13716"/>
                </a:cubicBezTo>
                <a:cubicBezTo>
                  <a:pt x="1228526" y="3019"/>
                  <a:pt x="1063509" y="-9877"/>
                  <a:pt x="892683" y="13716"/>
                </a:cubicBezTo>
                <a:cubicBezTo>
                  <a:pt x="721857" y="37309"/>
                  <a:pt x="186945" y="-25469"/>
                  <a:pt x="0" y="13716"/>
                </a:cubicBezTo>
                <a:cubicBezTo>
                  <a:pt x="-342" y="9537"/>
                  <a:pt x="-97" y="6817"/>
                  <a:pt x="0" y="0"/>
                </a:cubicBezTo>
                <a:close/>
              </a:path>
              <a:path w="5410200" h="13716"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10660" y="2787"/>
                  <a:pt x="5410166" y="9748"/>
                  <a:pt x="5410200" y="13716"/>
                </a:cubicBezTo>
                <a:cubicBezTo>
                  <a:pt x="5163327" y="36922"/>
                  <a:pt x="5008749" y="6121"/>
                  <a:pt x="4842129" y="13716"/>
                </a:cubicBezTo>
                <a:cubicBezTo>
                  <a:pt x="4675509" y="21311"/>
                  <a:pt x="4433401" y="-5187"/>
                  <a:pt x="4165854" y="13716"/>
                </a:cubicBezTo>
                <a:cubicBezTo>
                  <a:pt x="3898308" y="32619"/>
                  <a:pt x="3809032" y="-13282"/>
                  <a:pt x="3543681" y="13716"/>
                </a:cubicBezTo>
                <a:cubicBezTo>
                  <a:pt x="3278330" y="40714"/>
                  <a:pt x="3073876" y="-20489"/>
                  <a:pt x="2759202" y="13716"/>
                </a:cubicBezTo>
                <a:cubicBezTo>
                  <a:pt x="2444528" y="47921"/>
                  <a:pt x="2204144" y="-1200"/>
                  <a:pt x="1974723" y="13716"/>
                </a:cubicBezTo>
                <a:cubicBezTo>
                  <a:pt x="1745302" y="28632"/>
                  <a:pt x="1602335" y="26918"/>
                  <a:pt x="1406652" y="13716"/>
                </a:cubicBezTo>
                <a:cubicBezTo>
                  <a:pt x="1210969" y="514"/>
                  <a:pt x="923948" y="-1411"/>
                  <a:pt x="730377" y="13716"/>
                </a:cubicBezTo>
                <a:cubicBezTo>
                  <a:pt x="536806" y="28843"/>
                  <a:pt x="336496" y="-4713"/>
                  <a:pt x="0" y="13716"/>
                </a:cubicBezTo>
                <a:cubicBezTo>
                  <a:pt x="-535" y="9547"/>
                  <a:pt x="488" y="451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6582F9EA-DFBF-35F3-C22B-E4DA636DAB20}"/>
              </a:ext>
            </a:extLst>
          </p:cNvPr>
          <p:cNvGraphicFramePr>
            <a:graphicFrameLocks noGrp="1"/>
          </p:cNvGraphicFramePr>
          <p:nvPr>
            <p:ph idx="1"/>
            <p:extLst>
              <p:ext uri="{D42A27DB-BD31-4B8C-83A1-F6EECF244321}">
                <p14:modId xmlns:p14="http://schemas.microsoft.com/office/powerpoint/2010/main" val="1055474038"/>
              </p:ext>
            </p:extLst>
          </p:nvPr>
        </p:nvGraphicFramePr>
        <p:xfrm>
          <a:off x="3486013" y="640822"/>
          <a:ext cx="5175384"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6250" y="640823"/>
            <a:ext cx="2563994" cy="5583148"/>
          </a:xfrm>
        </p:spPr>
        <p:txBody>
          <a:bodyPr anchor="ctr">
            <a:normAutofit/>
          </a:bodyPr>
          <a:lstStyle/>
          <a:p>
            <a:r>
              <a:rPr lang="en-US" sz="4700"/>
              <a:t>Action Steps</a:t>
            </a:r>
          </a:p>
        </p:txBody>
      </p:sp>
      <p:sp>
        <p:nvSpPr>
          <p:cNvPr id="14"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44313" y="3465005"/>
            <a:ext cx="5410200" cy="13716"/>
          </a:xfrm>
          <a:custGeom>
            <a:avLst/>
            <a:gdLst>
              <a:gd name="connsiteX0" fmla="*/ 0 w 5410200"/>
              <a:gd name="connsiteY0" fmla="*/ 0 h 13716"/>
              <a:gd name="connsiteX1" fmla="*/ 568071 w 5410200"/>
              <a:gd name="connsiteY1" fmla="*/ 0 h 13716"/>
              <a:gd name="connsiteX2" fmla="*/ 1298448 w 5410200"/>
              <a:gd name="connsiteY2" fmla="*/ 0 h 13716"/>
              <a:gd name="connsiteX3" fmla="*/ 1920621 w 5410200"/>
              <a:gd name="connsiteY3" fmla="*/ 0 h 13716"/>
              <a:gd name="connsiteX4" fmla="*/ 2488692 w 5410200"/>
              <a:gd name="connsiteY4" fmla="*/ 0 h 13716"/>
              <a:gd name="connsiteX5" fmla="*/ 3219069 w 5410200"/>
              <a:gd name="connsiteY5" fmla="*/ 0 h 13716"/>
              <a:gd name="connsiteX6" fmla="*/ 3895344 w 5410200"/>
              <a:gd name="connsiteY6" fmla="*/ 0 h 13716"/>
              <a:gd name="connsiteX7" fmla="*/ 4571619 w 5410200"/>
              <a:gd name="connsiteY7" fmla="*/ 0 h 13716"/>
              <a:gd name="connsiteX8" fmla="*/ 5410200 w 5410200"/>
              <a:gd name="connsiteY8" fmla="*/ 0 h 13716"/>
              <a:gd name="connsiteX9" fmla="*/ 5410200 w 5410200"/>
              <a:gd name="connsiteY9" fmla="*/ 13716 h 13716"/>
              <a:gd name="connsiteX10" fmla="*/ 4842129 w 5410200"/>
              <a:gd name="connsiteY10" fmla="*/ 13716 h 13716"/>
              <a:gd name="connsiteX11" fmla="*/ 4328160 w 5410200"/>
              <a:gd name="connsiteY11" fmla="*/ 13716 h 13716"/>
              <a:gd name="connsiteX12" fmla="*/ 3597783 w 5410200"/>
              <a:gd name="connsiteY12" fmla="*/ 13716 h 13716"/>
              <a:gd name="connsiteX13" fmla="*/ 3029712 w 5410200"/>
              <a:gd name="connsiteY13" fmla="*/ 13716 h 13716"/>
              <a:gd name="connsiteX14" fmla="*/ 2299335 w 5410200"/>
              <a:gd name="connsiteY14" fmla="*/ 13716 h 13716"/>
              <a:gd name="connsiteX15" fmla="*/ 1514856 w 5410200"/>
              <a:gd name="connsiteY15" fmla="*/ 13716 h 13716"/>
              <a:gd name="connsiteX16" fmla="*/ 892683 w 5410200"/>
              <a:gd name="connsiteY16" fmla="*/ 13716 h 13716"/>
              <a:gd name="connsiteX17" fmla="*/ 0 w 5410200"/>
              <a:gd name="connsiteY17" fmla="*/ 13716 h 13716"/>
              <a:gd name="connsiteX18" fmla="*/ 0 w 5410200"/>
              <a:gd name="connsiteY18"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3716"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09587" y="2854"/>
                  <a:pt x="5409791" y="9451"/>
                  <a:pt x="5410200" y="13716"/>
                </a:cubicBezTo>
                <a:cubicBezTo>
                  <a:pt x="5139060" y="2179"/>
                  <a:pt x="5121593" y="26463"/>
                  <a:pt x="4842129" y="13716"/>
                </a:cubicBezTo>
                <a:cubicBezTo>
                  <a:pt x="4562665" y="969"/>
                  <a:pt x="4448273" y="4915"/>
                  <a:pt x="4328160" y="13716"/>
                </a:cubicBezTo>
                <a:cubicBezTo>
                  <a:pt x="4208047" y="22517"/>
                  <a:pt x="3760936" y="17995"/>
                  <a:pt x="3597783" y="13716"/>
                </a:cubicBezTo>
                <a:cubicBezTo>
                  <a:pt x="3434630" y="9437"/>
                  <a:pt x="3299718" y="28641"/>
                  <a:pt x="3029712" y="13716"/>
                </a:cubicBezTo>
                <a:cubicBezTo>
                  <a:pt x="2759706" y="-1209"/>
                  <a:pt x="2640159" y="22822"/>
                  <a:pt x="2299335" y="13716"/>
                </a:cubicBezTo>
                <a:cubicBezTo>
                  <a:pt x="1958511" y="4610"/>
                  <a:pt x="1801186" y="24413"/>
                  <a:pt x="1514856" y="13716"/>
                </a:cubicBezTo>
                <a:cubicBezTo>
                  <a:pt x="1228526" y="3019"/>
                  <a:pt x="1063509" y="-9877"/>
                  <a:pt x="892683" y="13716"/>
                </a:cubicBezTo>
                <a:cubicBezTo>
                  <a:pt x="721857" y="37309"/>
                  <a:pt x="186945" y="-25469"/>
                  <a:pt x="0" y="13716"/>
                </a:cubicBezTo>
                <a:cubicBezTo>
                  <a:pt x="-342" y="9537"/>
                  <a:pt x="-97" y="6817"/>
                  <a:pt x="0" y="0"/>
                </a:cubicBezTo>
                <a:close/>
              </a:path>
              <a:path w="5410200" h="13716"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10660" y="2787"/>
                  <a:pt x="5410166" y="9748"/>
                  <a:pt x="5410200" y="13716"/>
                </a:cubicBezTo>
                <a:cubicBezTo>
                  <a:pt x="5163327" y="36922"/>
                  <a:pt x="5008749" y="6121"/>
                  <a:pt x="4842129" y="13716"/>
                </a:cubicBezTo>
                <a:cubicBezTo>
                  <a:pt x="4675509" y="21311"/>
                  <a:pt x="4433401" y="-5187"/>
                  <a:pt x="4165854" y="13716"/>
                </a:cubicBezTo>
                <a:cubicBezTo>
                  <a:pt x="3898308" y="32619"/>
                  <a:pt x="3809032" y="-13282"/>
                  <a:pt x="3543681" y="13716"/>
                </a:cubicBezTo>
                <a:cubicBezTo>
                  <a:pt x="3278330" y="40714"/>
                  <a:pt x="3073876" y="-20489"/>
                  <a:pt x="2759202" y="13716"/>
                </a:cubicBezTo>
                <a:cubicBezTo>
                  <a:pt x="2444528" y="47921"/>
                  <a:pt x="2204144" y="-1200"/>
                  <a:pt x="1974723" y="13716"/>
                </a:cubicBezTo>
                <a:cubicBezTo>
                  <a:pt x="1745302" y="28632"/>
                  <a:pt x="1602335" y="26918"/>
                  <a:pt x="1406652" y="13716"/>
                </a:cubicBezTo>
                <a:cubicBezTo>
                  <a:pt x="1210969" y="514"/>
                  <a:pt x="923948" y="-1411"/>
                  <a:pt x="730377" y="13716"/>
                </a:cubicBezTo>
                <a:cubicBezTo>
                  <a:pt x="536806" y="28843"/>
                  <a:pt x="336496" y="-4713"/>
                  <a:pt x="0" y="13716"/>
                </a:cubicBezTo>
                <a:cubicBezTo>
                  <a:pt x="-535" y="9547"/>
                  <a:pt x="488" y="451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5" name="Content Placeholder 2">
            <a:extLst>
              <a:ext uri="{FF2B5EF4-FFF2-40B4-BE49-F238E27FC236}">
                <a16:creationId xmlns:a16="http://schemas.microsoft.com/office/drawing/2014/main" id="{22B93A2C-EC18-227D-1B1C-84809B5833FE}"/>
              </a:ext>
            </a:extLst>
          </p:cNvPr>
          <p:cNvGraphicFramePr>
            <a:graphicFrameLocks noGrp="1"/>
          </p:cNvGraphicFramePr>
          <p:nvPr>
            <p:ph idx="1"/>
            <p:extLst>
              <p:ext uri="{D42A27DB-BD31-4B8C-83A1-F6EECF244321}">
                <p14:modId xmlns:p14="http://schemas.microsoft.com/office/powerpoint/2010/main" val="968599616"/>
              </p:ext>
            </p:extLst>
          </p:nvPr>
        </p:nvGraphicFramePr>
        <p:xfrm>
          <a:off x="3486013" y="640822"/>
          <a:ext cx="5175384"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6250" y="640823"/>
            <a:ext cx="2563994" cy="5583148"/>
          </a:xfrm>
        </p:spPr>
        <p:txBody>
          <a:bodyPr anchor="ctr">
            <a:normAutofit/>
          </a:bodyPr>
          <a:lstStyle/>
          <a:p>
            <a:r>
              <a:rPr lang="en-US" sz="4700"/>
              <a:t>Bottom Line</a:t>
            </a:r>
          </a:p>
        </p:txBody>
      </p:sp>
      <p:sp>
        <p:nvSpPr>
          <p:cNvPr id="16"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44313" y="3465005"/>
            <a:ext cx="5410200" cy="13716"/>
          </a:xfrm>
          <a:custGeom>
            <a:avLst/>
            <a:gdLst>
              <a:gd name="connsiteX0" fmla="*/ 0 w 5410200"/>
              <a:gd name="connsiteY0" fmla="*/ 0 h 13716"/>
              <a:gd name="connsiteX1" fmla="*/ 568071 w 5410200"/>
              <a:gd name="connsiteY1" fmla="*/ 0 h 13716"/>
              <a:gd name="connsiteX2" fmla="*/ 1298448 w 5410200"/>
              <a:gd name="connsiteY2" fmla="*/ 0 h 13716"/>
              <a:gd name="connsiteX3" fmla="*/ 1920621 w 5410200"/>
              <a:gd name="connsiteY3" fmla="*/ 0 h 13716"/>
              <a:gd name="connsiteX4" fmla="*/ 2488692 w 5410200"/>
              <a:gd name="connsiteY4" fmla="*/ 0 h 13716"/>
              <a:gd name="connsiteX5" fmla="*/ 3219069 w 5410200"/>
              <a:gd name="connsiteY5" fmla="*/ 0 h 13716"/>
              <a:gd name="connsiteX6" fmla="*/ 3895344 w 5410200"/>
              <a:gd name="connsiteY6" fmla="*/ 0 h 13716"/>
              <a:gd name="connsiteX7" fmla="*/ 4571619 w 5410200"/>
              <a:gd name="connsiteY7" fmla="*/ 0 h 13716"/>
              <a:gd name="connsiteX8" fmla="*/ 5410200 w 5410200"/>
              <a:gd name="connsiteY8" fmla="*/ 0 h 13716"/>
              <a:gd name="connsiteX9" fmla="*/ 5410200 w 5410200"/>
              <a:gd name="connsiteY9" fmla="*/ 13716 h 13716"/>
              <a:gd name="connsiteX10" fmla="*/ 4842129 w 5410200"/>
              <a:gd name="connsiteY10" fmla="*/ 13716 h 13716"/>
              <a:gd name="connsiteX11" fmla="*/ 4328160 w 5410200"/>
              <a:gd name="connsiteY11" fmla="*/ 13716 h 13716"/>
              <a:gd name="connsiteX12" fmla="*/ 3597783 w 5410200"/>
              <a:gd name="connsiteY12" fmla="*/ 13716 h 13716"/>
              <a:gd name="connsiteX13" fmla="*/ 3029712 w 5410200"/>
              <a:gd name="connsiteY13" fmla="*/ 13716 h 13716"/>
              <a:gd name="connsiteX14" fmla="*/ 2299335 w 5410200"/>
              <a:gd name="connsiteY14" fmla="*/ 13716 h 13716"/>
              <a:gd name="connsiteX15" fmla="*/ 1514856 w 5410200"/>
              <a:gd name="connsiteY15" fmla="*/ 13716 h 13716"/>
              <a:gd name="connsiteX16" fmla="*/ 892683 w 5410200"/>
              <a:gd name="connsiteY16" fmla="*/ 13716 h 13716"/>
              <a:gd name="connsiteX17" fmla="*/ 0 w 5410200"/>
              <a:gd name="connsiteY17" fmla="*/ 13716 h 13716"/>
              <a:gd name="connsiteX18" fmla="*/ 0 w 5410200"/>
              <a:gd name="connsiteY18"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3716"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09587" y="2854"/>
                  <a:pt x="5409791" y="9451"/>
                  <a:pt x="5410200" y="13716"/>
                </a:cubicBezTo>
                <a:cubicBezTo>
                  <a:pt x="5139060" y="2179"/>
                  <a:pt x="5121593" y="26463"/>
                  <a:pt x="4842129" y="13716"/>
                </a:cubicBezTo>
                <a:cubicBezTo>
                  <a:pt x="4562665" y="969"/>
                  <a:pt x="4448273" y="4915"/>
                  <a:pt x="4328160" y="13716"/>
                </a:cubicBezTo>
                <a:cubicBezTo>
                  <a:pt x="4208047" y="22517"/>
                  <a:pt x="3760936" y="17995"/>
                  <a:pt x="3597783" y="13716"/>
                </a:cubicBezTo>
                <a:cubicBezTo>
                  <a:pt x="3434630" y="9437"/>
                  <a:pt x="3299718" y="28641"/>
                  <a:pt x="3029712" y="13716"/>
                </a:cubicBezTo>
                <a:cubicBezTo>
                  <a:pt x="2759706" y="-1209"/>
                  <a:pt x="2640159" y="22822"/>
                  <a:pt x="2299335" y="13716"/>
                </a:cubicBezTo>
                <a:cubicBezTo>
                  <a:pt x="1958511" y="4610"/>
                  <a:pt x="1801186" y="24413"/>
                  <a:pt x="1514856" y="13716"/>
                </a:cubicBezTo>
                <a:cubicBezTo>
                  <a:pt x="1228526" y="3019"/>
                  <a:pt x="1063509" y="-9877"/>
                  <a:pt x="892683" y="13716"/>
                </a:cubicBezTo>
                <a:cubicBezTo>
                  <a:pt x="721857" y="37309"/>
                  <a:pt x="186945" y="-25469"/>
                  <a:pt x="0" y="13716"/>
                </a:cubicBezTo>
                <a:cubicBezTo>
                  <a:pt x="-342" y="9537"/>
                  <a:pt x="-97" y="6817"/>
                  <a:pt x="0" y="0"/>
                </a:cubicBezTo>
                <a:close/>
              </a:path>
              <a:path w="5410200" h="13716"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10660" y="2787"/>
                  <a:pt x="5410166" y="9748"/>
                  <a:pt x="5410200" y="13716"/>
                </a:cubicBezTo>
                <a:cubicBezTo>
                  <a:pt x="5163327" y="36922"/>
                  <a:pt x="5008749" y="6121"/>
                  <a:pt x="4842129" y="13716"/>
                </a:cubicBezTo>
                <a:cubicBezTo>
                  <a:pt x="4675509" y="21311"/>
                  <a:pt x="4433401" y="-5187"/>
                  <a:pt x="4165854" y="13716"/>
                </a:cubicBezTo>
                <a:cubicBezTo>
                  <a:pt x="3898308" y="32619"/>
                  <a:pt x="3809032" y="-13282"/>
                  <a:pt x="3543681" y="13716"/>
                </a:cubicBezTo>
                <a:cubicBezTo>
                  <a:pt x="3278330" y="40714"/>
                  <a:pt x="3073876" y="-20489"/>
                  <a:pt x="2759202" y="13716"/>
                </a:cubicBezTo>
                <a:cubicBezTo>
                  <a:pt x="2444528" y="47921"/>
                  <a:pt x="2204144" y="-1200"/>
                  <a:pt x="1974723" y="13716"/>
                </a:cubicBezTo>
                <a:cubicBezTo>
                  <a:pt x="1745302" y="28632"/>
                  <a:pt x="1602335" y="26918"/>
                  <a:pt x="1406652" y="13716"/>
                </a:cubicBezTo>
                <a:cubicBezTo>
                  <a:pt x="1210969" y="514"/>
                  <a:pt x="923948" y="-1411"/>
                  <a:pt x="730377" y="13716"/>
                </a:cubicBezTo>
                <a:cubicBezTo>
                  <a:pt x="536806" y="28843"/>
                  <a:pt x="336496" y="-4713"/>
                  <a:pt x="0" y="13716"/>
                </a:cubicBezTo>
                <a:cubicBezTo>
                  <a:pt x="-535" y="9547"/>
                  <a:pt x="488" y="451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7" name="Content Placeholder 2">
            <a:extLst>
              <a:ext uri="{FF2B5EF4-FFF2-40B4-BE49-F238E27FC236}">
                <a16:creationId xmlns:a16="http://schemas.microsoft.com/office/drawing/2014/main" id="{A1BA34E1-34A6-5BD0-0780-614ED0E3A762}"/>
              </a:ext>
            </a:extLst>
          </p:cNvPr>
          <p:cNvGraphicFramePr>
            <a:graphicFrameLocks noGrp="1"/>
          </p:cNvGraphicFramePr>
          <p:nvPr>
            <p:ph idx="1"/>
            <p:extLst>
              <p:ext uri="{D42A27DB-BD31-4B8C-83A1-F6EECF244321}">
                <p14:modId xmlns:p14="http://schemas.microsoft.com/office/powerpoint/2010/main" val="1480336165"/>
              </p:ext>
            </p:extLst>
          </p:nvPr>
        </p:nvGraphicFramePr>
        <p:xfrm>
          <a:off x="3486013" y="640822"/>
          <a:ext cx="5175384"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C7CCC60B-4D42-4FE4-BCB2-A713F52D0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239235" y="557188"/>
            <a:ext cx="3276113" cy="5569291"/>
          </a:xfrm>
        </p:spPr>
        <p:txBody>
          <a:bodyPr>
            <a:normAutofit/>
          </a:bodyPr>
          <a:lstStyle/>
          <a:p>
            <a:r>
              <a:rPr lang="en-US" sz="4500"/>
              <a:t>Overview</a:t>
            </a:r>
          </a:p>
        </p:txBody>
      </p:sp>
      <p:graphicFrame>
        <p:nvGraphicFramePr>
          <p:cNvPr id="5" name="Content Placeholder 2">
            <a:extLst>
              <a:ext uri="{FF2B5EF4-FFF2-40B4-BE49-F238E27FC236}">
                <a16:creationId xmlns:a16="http://schemas.microsoft.com/office/drawing/2014/main" id="{B563251F-9A5E-B23D-092C-192CE679A630}"/>
              </a:ext>
            </a:extLst>
          </p:cNvPr>
          <p:cNvGraphicFramePr>
            <a:graphicFrameLocks noGrp="1"/>
          </p:cNvGraphicFramePr>
          <p:nvPr>
            <p:ph idx="1"/>
            <p:extLst>
              <p:ext uri="{D42A27DB-BD31-4B8C-83A1-F6EECF244321}">
                <p14:modId xmlns:p14="http://schemas.microsoft.com/office/powerpoint/2010/main" val="4004411893"/>
              </p:ext>
            </p:extLst>
          </p:nvPr>
        </p:nvGraphicFramePr>
        <p:xfrm>
          <a:off x="628650" y="621792"/>
          <a:ext cx="394335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6250" y="640823"/>
            <a:ext cx="2563994" cy="5583148"/>
          </a:xfrm>
        </p:spPr>
        <p:txBody>
          <a:bodyPr anchor="ctr">
            <a:normAutofit/>
          </a:bodyPr>
          <a:lstStyle/>
          <a:p>
            <a:r>
              <a:rPr lang="en-US" sz="4300"/>
              <a:t>Simplified Telehealth Services List</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44313" y="3465005"/>
            <a:ext cx="5410200" cy="13716"/>
          </a:xfrm>
          <a:custGeom>
            <a:avLst/>
            <a:gdLst>
              <a:gd name="connsiteX0" fmla="*/ 0 w 5410200"/>
              <a:gd name="connsiteY0" fmla="*/ 0 h 13716"/>
              <a:gd name="connsiteX1" fmla="*/ 568071 w 5410200"/>
              <a:gd name="connsiteY1" fmla="*/ 0 h 13716"/>
              <a:gd name="connsiteX2" fmla="*/ 1298448 w 5410200"/>
              <a:gd name="connsiteY2" fmla="*/ 0 h 13716"/>
              <a:gd name="connsiteX3" fmla="*/ 1920621 w 5410200"/>
              <a:gd name="connsiteY3" fmla="*/ 0 h 13716"/>
              <a:gd name="connsiteX4" fmla="*/ 2488692 w 5410200"/>
              <a:gd name="connsiteY4" fmla="*/ 0 h 13716"/>
              <a:gd name="connsiteX5" fmla="*/ 3219069 w 5410200"/>
              <a:gd name="connsiteY5" fmla="*/ 0 h 13716"/>
              <a:gd name="connsiteX6" fmla="*/ 3895344 w 5410200"/>
              <a:gd name="connsiteY6" fmla="*/ 0 h 13716"/>
              <a:gd name="connsiteX7" fmla="*/ 4571619 w 5410200"/>
              <a:gd name="connsiteY7" fmla="*/ 0 h 13716"/>
              <a:gd name="connsiteX8" fmla="*/ 5410200 w 5410200"/>
              <a:gd name="connsiteY8" fmla="*/ 0 h 13716"/>
              <a:gd name="connsiteX9" fmla="*/ 5410200 w 5410200"/>
              <a:gd name="connsiteY9" fmla="*/ 13716 h 13716"/>
              <a:gd name="connsiteX10" fmla="*/ 4842129 w 5410200"/>
              <a:gd name="connsiteY10" fmla="*/ 13716 h 13716"/>
              <a:gd name="connsiteX11" fmla="*/ 4328160 w 5410200"/>
              <a:gd name="connsiteY11" fmla="*/ 13716 h 13716"/>
              <a:gd name="connsiteX12" fmla="*/ 3597783 w 5410200"/>
              <a:gd name="connsiteY12" fmla="*/ 13716 h 13716"/>
              <a:gd name="connsiteX13" fmla="*/ 3029712 w 5410200"/>
              <a:gd name="connsiteY13" fmla="*/ 13716 h 13716"/>
              <a:gd name="connsiteX14" fmla="*/ 2299335 w 5410200"/>
              <a:gd name="connsiteY14" fmla="*/ 13716 h 13716"/>
              <a:gd name="connsiteX15" fmla="*/ 1514856 w 5410200"/>
              <a:gd name="connsiteY15" fmla="*/ 13716 h 13716"/>
              <a:gd name="connsiteX16" fmla="*/ 892683 w 5410200"/>
              <a:gd name="connsiteY16" fmla="*/ 13716 h 13716"/>
              <a:gd name="connsiteX17" fmla="*/ 0 w 5410200"/>
              <a:gd name="connsiteY17" fmla="*/ 13716 h 13716"/>
              <a:gd name="connsiteX18" fmla="*/ 0 w 5410200"/>
              <a:gd name="connsiteY18"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3716"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09587" y="2854"/>
                  <a:pt x="5409791" y="9451"/>
                  <a:pt x="5410200" y="13716"/>
                </a:cubicBezTo>
                <a:cubicBezTo>
                  <a:pt x="5139060" y="2179"/>
                  <a:pt x="5121593" y="26463"/>
                  <a:pt x="4842129" y="13716"/>
                </a:cubicBezTo>
                <a:cubicBezTo>
                  <a:pt x="4562665" y="969"/>
                  <a:pt x="4448273" y="4915"/>
                  <a:pt x="4328160" y="13716"/>
                </a:cubicBezTo>
                <a:cubicBezTo>
                  <a:pt x="4208047" y="22517"/>
                  <a:pt x="3760936" y="17995"/>
                  <a:pt x="3597783" y="13716"/>
                </a:cubicBezTo>
                <a:cubicBezTo>
                  <a:pt x="3434630" y="9437"/>
                  <a:pt x="3299718" y="28641"/>
                  <a:pt x="3029712" y="13716"/>
                </a:cubicBezTo>
                <a:cubicBezTo>
                  <a:pt x="2759706" y="-1209"/>
                  <a:pt x="2640159" y="22822"/>
                  <a:pt x="2299335" y="13716"/>
                </a:cubicBezTo>
                <a:cubicBezTo>
                  <a:pt x="1958511" y="4610"/>
                  <a:pt x="1801186" y="24413"/>
                  <a:pt x="1514856" y="13716"/>
                </a:cubicBezTo>
                <a:cubicBezTo>
                  <a:pt x="1228526" y="3019"/>
                  <a:pt x="1063509" y="-9877"/>
                  <a:pt x="892683" y="13716"/>
                </a:cubicBezTo>
                <a:cubicBezTo>
                  <a:pt x="721857" y="37309"/>
                  <a:pt x="186945" y="-25469"/>
                  <a:pt x="0" y="13716"/>
                </a:cubicBezTo>
                <a:cubicBezTo>
                  <a:pt x="-342" y="9537"/>
                  <a:pt x="-97" y="6817"/>
                  <a:pt x="0" y="0"/>
                </a:cubicBezTo>
                <a:close/>
              </a:path>
              <a:path w="5410200" h="13716"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10660" y="2787"/>
                  <a:pt x="5410166" y="9748"/>
                  <a:pt x="5410200" y="13716"/>
                </a:cubicBezTo>
                <a:cubicBezTo>
                  <a:pt x="5163327" y="36922"/>
                  <a:pt x="5008749" y="6121"/>
                  <a:pt x="4842129" y="13716"/>
                </a:cubicBezTo>
                <a:cubicBezTo>
                  <a:pt x="4675509" y="21311"/>
                  <a:pt x="4433401" y="-5187"/>
                  <a:pt x="4165854" y="13716"/>
                </a:cubicBezTo>
                <a:cubicBezTo>
                  <a:pt x="3898308" y="32619"/>
                  <a:pt x="3809032" y="-13282"/>
                  <a:pt x="3543681" y="13716"/>
                </a:cubicBezTo>
                <a:cubicBezTo>
                  <a:pt x="3278330" y="40714"/>
                  <a:pt x="3073876" y="-20489"/>
                  <a:pt x="2759202" y="13716"/>
                </a:cubicBezTo>
                <a:cubicBezTo>
                  <a:pt x="2444528" y="47921"/>
                  <a:pt x="2204144" y="-1200"/>
                  <a:pt x="1974723" y="13716"/>
                </a:cubicBezTo>
                <a:cubicBezTo>
                  <a:pt x="1745302" y="28632"/>
                  <a:pt x="1602335" y="26918"/>
                  <a:pt x="1406652" y="13716"/>
                </a:cubicBezTo>
                <a:cubicBezTo>
                  <a:pt x="1210969" y="514"/>
                  <a:pt x="923948" y="-1411"/>
                  <a:pt x="730377" y="13716"/>
                </a:cubicBezTo>
                <a:cubicBezTo>
                  <a:pt x="536806" y="28843"/>
                  <a:pt x="336496" y="-4713"/>
                  <a:pt x="0" y="13716"/>
                </a:cubicBezTo>
                <a:cubicBezTo>
                  <a:pt x="-535" y="9547"/>
                  <a:pt x="488" y="451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 name="Content Placeholder 2">
            <a:extLst>
              <a:ext uri="{FF2B5EF4-FFF2-40B4-BE49-F238E27FC236}">
                <a16:creationId xmlns:a16="http://schemas.microsoft.com/office/drawing/2014/main" id="{BAE9B359-44F7-9518-2EDB-FDA569E86EF6}"/>
              </a:ext>
            </a:extLst>
          </p:cNvPr>
          <p:cNvGraphicFramePr>
            <a:graphicFrameLocks noGrp="1"/>
          </p:cNvGraphicFramePr>
          <p:nvPr>
            <p:ph idx="1"/>
            <p:extLst>
              <p:ext uri="{D42A27DB-BD31-4B8C-83A1-F6EECF244321}">
                <p14:modId xmlns:p14="http://schemas.microsoft.com/office/powerpoint/2010/main" val="472785460"/>
              </p:ext>
            </p:extLst>
          </p:nvPr>
        </p:nvGraphicFramePr>
        <p:xfrm>
          <a:off x="3486013" y="640822"/>
          <a:ext cx="5175384"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556995"/>
            <a:ext cx="7886700" cy="1133693"/>
          </a:xfrm>
        </p:spPr>
        <p:txBody>
          <a:bodyPr>
            <a:normAutofit/>
          </a:bodyPr>
          <a:lstStyle/>
          <a:p>
            <a:pPr>
              <a:lnSpc>
                <a:spcPct val="90000"/>
              </a:lnSpc>
            </a:pPr>
            <a:r>
              <a:rPr lang="en-US" sz="3500"/>
              <a:t>Key New/Proposed CPT &amp; RPM Codes – Telehealth / RPM / RTM</a:t>
            </a:r>
          </a:p>
        </p:txBody>
      </p:sp>
      <p:graphicFrame>
        <p:nvGraphicFramePr>
          <p:cNvPr id="5" name="Content Placeholder 2">
            <a:extLst>
              <a:ext uri="{FF2B5EF4-FFF2-40B4-BE49-F238E27FC236}">
                <a16:creationId xmlns:a16="http://schemas.microsoft.com/office/drawing/2014/main" id="{1AF41DCA-3210-630D-894B-E5CD0D184FA1}"/>
              </a:ext>
            </a:extLst>
          </p:cNvPr>
          <p:cNvGraphicFramePr>
            <a:graphicFrameLocks noGrp="1"/>
          </p:cNvGraphicFramePr>
          <p:nvPr>
            <p:ph idx="1"/>
            <p:extLst>
              <p:ext uri="{D42A27DB-BD31-4B8C-83A1-F6EECF244321}">
                <p14:modId xmlns:p14="http://schemas.microsoft.com/office/powerpoint/2010/main" val="1008598972"/>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3384350"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p:cNvSpPr>
            <a:spLocks noGrp="1"/>
          </p:cNvSpPr>
          <p:nvPr>
            <p:ph type="title"/>
          </p:nvPr>
        </p:nvSpPr>
        <p:spPr>
          <a:xfrm>
            <a:off x="628650" y="643467"/>
            <a:ext cx="2213403" cy="5571066"/>
          </a:xfrm>
        </p:spPr>
        <p:txBody>
          <a:bodyPr>
            <a:normAutofit/>
          </a:bodyPr>
          <a:lstStyle/>
          <a:p>
            <a:r>
              <a:rPr lang="en-US" sz="3700">
                <a:solidFill>
                  <a:srgbClr val="FFFFFF"/>
                </a:solidFill>
              </a:rPr>
              <a:t>Frequency Limit Removals</a:t>
            </a:r>
          </a:p>
        </p:txBody>
      </p:sp>
      <p:graphicFrame>
        <p:nvGraphicFramePr>
          <p:cNvPr id="5" name="Content Placeholder 2">
            <a:extLst>
              <a:ext uri="{FF2B5EF4-FFF2-40B4-BE49-F238E27FC236}">
                <a16:creationId xmlns:a16="http://schemas.microsoft.com/office/drawing/2014/main" id="{2250BD36-3DB9-B5EA-8113-2B14DFE253DC}"/>
              </a:ext>
            </a:extLst>
          </p:cNvPr>
          <p:cNvGraphicFramePr>
            <a:graphicFrameLocks noGrp="1"/>
          </p:cNvGraphicFramePr>
          <p:nvPr>
            <p:ph idx="1"/>
            <p:extLst>
              <p:ext uri="{D42A27DB-BD31-4B8C-83A1-F6EECF244321}">
                <p14:modId xmlns:p14="http://schemas.microsoft.com/office/powerpoint/2010/main" val="1880756236"/>
              </p:ext>
            </p:extLst>
          </p:nvPr>
        </p:nvGraphicFramePr>
        <p:xfrm>
          <a:off x="3163609" y="663632"/>
          <a:ext cx="4718785" cy="55307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6250" y="640823"/>
            <a:ext cx="2563994" cy="5583148"/>
          </a:xfrm>
        </p:spPr>
        <p:txBody>
          <a:bodyPr anchor="ctr">
            <a:normAutofit/>
          </a:bodyPr>
          <a:lstStyle/>
          <a:p>
            <a:r>
              <a:rPr lang="en-US" sz="2200"/>
              <a:t>Direct Supervision via Telecommunication</a:t>
            </a:r>
          </a:p>
        </p:txBody>
      </p:sp>
      <p:sp>
        <p:nvSpPr>
          <p:cNvPr id="14"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44313" y="3465005"/>
            <a:ext cx="5410200" cy="13716"/>
          </a:xfrm>
          <a:custGeom>
            <a:avLst/>
            <a:gdLst>
              <a:gd name="connsiteX0" fmla="*/ 0 w 5410200"/>
              <a:gd name="connsiteY0" fmla="*/ 0 h 13716"/>
              <a:gd name="connsiteX1" fmla="*/ 568071 w 5410200"/>
              <a:gd name="connsiteY1" fmla="*/ 0 h 13716"/>
              <a:gd name="connsiteX2" fmla="*/ 1298448 w 5410200"/>
              <a:gd name="connsiteY2" fmla="*/ 0 h 13716"/>
              <a:gd name="connsiteX3" fmla="*/ 1920621 w 5410200"/>
              <a:gd name="connsiteY3" fmla="*/ 0 h 13716"/>
              <a:gd name="connsiteX4" fmla="*/ 2488692 w 5410200"/>
              <a:gd name="connsiteY4" fmla="*/ 0 h 13716"/>
              <a:gd name="connsiteX5" fmla="*/ 3219069 w 5410200"/>
              <a:gd name="connsiteY5" fmla="*/ 0 h 13716"/>
              <a:gd name="connsiteX6" fmla="*/ 3895344 w 5410200"/>
              <a:gd name="connsiteY6" fmla="*/ 0 h 13716"/>
              <a:gd name="connsiteX7" fmla="*/ 4571619 w 5410200"/>
              <a:gd name="connsiteY7" fmla="*/ 0 h 13716"/>
              <a:gd name="connsiteX8" fmla="*/ 5410200 w 5410200"/>
              <a:gd name="connsiteY8" fmla="*/ 0 h 13716"/>
              <a:gd name="connsiteX9" fmla="*/ 5410200 w 5410200"/>
              <a:gd name="connsiteY9" fmla="*/ 13716 h 13716"/>
              <a:gd name="connsiteX10" fmla="*/ 4842129 w 5410200"/>
              <a:gd name="connsiteY10" fmla="*/ 13716 h 13716"/>
              <a:gd name="connsiteX11" fmla="*/ 4328160 w 5410200"/>
              <a:gd name="connsiteY11" fmla="*/ 13716 h 13716"/>
              <a:gd name="connsiteX12" fmla="*/ 3597783 w 5410200"/>
              <a:gd name="connsiteY12" fmla="*/ 13716 h 13716"/>
              <a:gd name="connsiteX13" fmla="*/ 3029712 w 5410200"/>
              <a:gd name="connsiteY13" fmla="*/ 13716 h 13716"/>
              <a:gd name="connsiteX14" fmla="*/ 2299335 w 5410200"/>
              <a:gd name="connsiteY14" fmla="*/ 13716 h 13716"/>
              <a:gd name="connsiteX15" fmla="*/ 1514856 w 5410200"/>
              <a:gd name="connsiteY15" fmla="*/ 13716 h 13716"/>
              <a:gd name="connsiteX16" fmla="*/ 892683 w 5410200"/>
              <a:gd name="connsiteY16" fmla="*/ 13716 h 13716"/>
              <a:gd name="connsiteX17" fmla="*/ 0 w 5410200"/>
              <a:gd name="connsiteY17" fmla="*/ 13716 h 13716"/>
              <a:gd name="connsiteX18" fmla="*/ 0 w 5410200"/>
              <a:gd name="connsiteY18"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3716"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09587" y="2854"/>
                  <a:pt x="5409791" y="9451"/>
                  <a:pt x="5410200" y="13716"/>
                </a:cubicBezTo>
                <a:cubicBezTo>
                  <a:pt x="5139060" y="2179"/>
                  <a:pt x="5121593" y="26463"/>
                  <a:pt x="4842129" y="13716"/>
                </a:cubicBezTo>
                <a:cubicBezTo>
                  <a:pt x="4562665" y="969"/>
                  <a:pt x="4448273" y="4915"/>
                  <a:pt x="4328160" y="13716"/>
                </a:cubicBezTo>
                <a:cubicBezTo>
                  <a:pt x="4208047" y="22517"/>
                  <a:pt x="3760936" y="17995"/>
                  <a:pt x="3597783" y="13716"/>
                </a:cubicBezTo>
                <a:cubicBezTo>
                  <a:pt x="3434630" y="9437"/>
                  <a:pt x="3299718" y="28641"/>
                  <a:pt x="3029712" y="13716"/>
                </a:cubicBezTo>
                <a:cubicBezTo>
                  <a:pt x="2759706" y="-1209"/>
                  <a:pt x="2640159" y="22822"/>
                  <a:pt x="2299335" y="13716"/>
                </a:cubicBezTo>
                <a:cubicBezTo>
                  <a:pt x="1958511" y="4610"/>
                  <a:pt x="1801186" y="24413"/>
                  <a:pt x="1514856" y="13716"/>
                </a:cubicBezTo>
                <a:cubicBezTo>
                  <a:pt x="1228526" y="3019"/>
                  <a:pt x="1063509" y="-9877"/>
                  <a:pt x="892683" y="13716"/>
                </a:cubicBezTo>
                <a:cubicBezTo>
                  <a:pt x="721857" y="37309"/>
                  <a:pt x="186945" y="-25469"/>
                  <a:pt x="0" y="13716"/>
                </a:cubicBezTo>
                <a:cubicBezTo>
                  <a:pt x="-342" y="9537"/>
                  <a:pt x="-97" y="6817"/>
                  <a:pt x="0" y="0"/>
                </a:cubicBezTo>
                <a:close/>
              </a:path>
              <a:path w="5410200" h="13716"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10660" y="2787"/>
                  <a:pt x="5410166" y="9748"/>
                  <a:pt x="5410200" y="13716"/>
                </a:cubicBezTo>
                <a:cubicBezTo>
                  <a:pt x="5163327" y="36922"/>
                  <a:pt x="5008749" y="6121"/>
                  <a:pt x="4842129" y="13716"/>
                </a:cubicBezTo>
                <a:cubicBezTo>
                  <a:pt x="4675509" y="21311"/>
                  <a:pt x="4433401" y="-5187"/>
                  <a:pt x="4165854" y="13716"/>
                </a:cubicBezTo>
                <a:cubicBezTo>
                  <a:pt x="3898308" y="32619"/>
                  <a:pt x="3809032" y="-13282"/>
                  <a:pt x="3543681" y="13716"/>
                </a:cubicBezTo>
                <a:cubicBezTo>
                  <a:pt x="3278330" y="40714"/>
                  <a:pt x="3073876" y="-20489"/>
                  <a:pt x="2759202" y="13716"/>
                </a:cubicBezTo>
                <a:cubicBezTo>
                  <a:pt x="2444528" y="47921"/>
                  <a:pt x="2204144" y="-1200"/>
                  <a:pt x="1974723" y="13716"/>
                </a:cubicBezTo>
                <a:cubicBezTo>
                  <a:pt x="1745302" y="28632"/>
                  <a:pt x="1602335" y="26918"/>
                  <a:pt x="1406652" y="13716"/>
                </a:cubicBezTo>
                <a:cubicBezTo>
                  <a:pt x="1210969" y="514"/>
                  <a:pt x="923948" y="-1411"/>
                  <a:pt x="730377" y="13716"/>
                </a:cubicBezTo>
                <a:cubicBezTo>
                  <a:pt x="536806" y="28843"/>
                  <a:pt x="336496" y="-4713"/>
                  <a:pt x="0" y="13716"/>
                </a:cubicBezTo>
                <a:cubicBezTo>
                  <a:pt x="-535" y="9547"/>
                  <a:pt x="488" y="451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5" name="Content Placeholder 2">
            <a:extLst>
              <a:ext uri="{FF2B5EF4-FFF2-40B4-BE49-F238E27FC236}">
                <a16:creationId xmlns:a16="http://schemas.microsoft.com/office/drawing/2014/main" id="{2F2599F4-4A15-3AB7-816D-21D59E0F75A0}"/>
              </a:ext>
            </a:extLst>
          </p:cNvPr>
          <p:cNvGraphicFramePr>
            <a:graphicFrameLocks noGrp="1"/>
          </p:cNvGraphicFramePr>
          <p:nvPr>
            <p:ph idx="1"/>
            <p:extLst>
              <p:ext uri="{D42A27DB-BD31-4B8C-83A1-F6EECF244321}">
                <p14:modId xmlns:p14="http://schemas.microsoft.com/office/powerpoint/2010/main" val="1869064785"/>
              </p:ext>
            </p:extLst>
          </p:nvPr>
        </p:nvGraphicFramePr>
        <p:xfrm>
          <a:off x="3486013" y="640822"/>
          <a:ext cx="5175384"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6250" y="640823"/>
            <a:ext cx="2563994" cy="5583148"/>
          </a:xfrm>
        </p:spPr>
        <p:txBody>
          <a:bodyPr anchor="ctr">
            <a:normAutofit/>
          </a:bodyPr>
          <a:lstStyle/>
          <a:p>
            <a:r>
              <a:rPr lang="en-US" sz="4000"/>
              <a:t>FQHC/RHC Telehealth Extensions</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44313" y="3465005"/>
            <a:ext cx="5410200" cy="13716"/>
          </a:xfrm>
          <a:custGeom>
            <a:avLst/>
            <a:gdLst>
              <a:gd name="connsiteX0" fmla="*/ 0 w 5410200"/>
              <a:gd name="connsiteY0" fmla="*/ 0 h 13716"/>
              <a:gd name="connsiteX1" fmla="*/ 568071 w 5410200"/>
              <a:gd name="connsiteY1" fmla="*/ 0 h 13716"/>
              <a:gd name="connsiteX2" fmla="*/ 1298448 w 5410200"/>
              <a:gd name="connsiteY2" fmla="*/ 0 h 13716"/>
              <a:gd name="connsiteX3" fmla="*/ 1920621 w 5410200"/>
              <a:gd name="connsiteY3" fmla="*/ 0 h 13716"/>
              <a:gd name="connsiteX4" fmla="*/ 2488692 w 5410200"/>
              <a:gd name="connsiteY4" fmla="*/ 0 h 13716"/>
              <a:gd name="connsiteX5" fmla="*/ 3219069 w 5410200"/>
              <a:gd name="connsiteY5" fmla="*/ 0 h 13716"/>
              <a:gd name="connsiteX6" fmla="*/ 3895344 w 5410200"/>
              <a:gd name="connsiteY6" fmla="*/ 0 h 13716"/>
              <a:gd name="connsiteX7" fmla="*/ 4571619 w 5410200"/>
              <a:gd name="connsiteY7" fmla="*/ 0 h 13716"/>
              <a:gd name="connsiteX8" fmla="*/ 5410200 w 5410200"/>
              <a:gd name="connsiteY8" fmla="*/ 0 h 13716"/>
              <a:gd name="connsiteX9" fmla="*/ 5410200 w 5410200"/>
              <a:gd name="connsiteY9" fmla="*/ 13716 h 13716"/>
              <a:gd name="connsiteX10" fmla="*/ 4842129 w 5410200"/>
              <a:gd name="connsiteY10" fmla="*/ 13716 h 13716"/>
              <a:gd name="connsiteX11" fmla="*/ 4328160 w 5410200"/>
              <a:gd name="connsiteY11" fmla="*/ 13716 h 13716"/>
              <a:gd name="connsiteX12" fmla="*/ 3597783 w 5410200"/>
              <a:gd name="connsiteY12" fmla="*/ 13716 h 13716"/>
              <a:gd name="connsiteX13" fmla="*/ 3029712 w 5410200"/>
              <a:gd name="connsiteY13" fmla="*/ 13716 h 13716"/>
              <a:gd name="connsiteX14" fmla="*/ 2299335 w 5410200"/>
              <a:gd name="connsiteY14" fmla="*/ 13716 h 13716"/>
              <a:gd name="connsiteX15" fmla="*/ 1514856 w 5410200"/>
              <a:gd name="connsiteY15" fmla="*/ 13716 h 13716"/>
              <a:gd name="connsiteX16" fmla="*/ 892683 w 5410200"/>
              <a:gd name="connsiteY16" fmla="*/ 13716 h 13716"/>
              <a:gd name="connsiteX17" fmla="*/ 0 w 5410200"/>
              <a:gd name="connsiteY17" fmla="*/ 13716 h 13716"/>
              <a:gd name="connsiteX18" fmla="*/ 0 w 5410200"/>
              <a:gd name="connsiteY18"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3716"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09587" y="2854"/>
                  <a:pt x="5409791" y="9451"/>
                  <a:pt x="5410200" y="13716"/>
                </a:cubicBezTo>
                <a:cubicBezTo>
                  <a:pt x="5139060" y="2179"/>
                  <a:pt x="5121593" y="26463"/>
                  <a:pt x="4842129" y="13716"/>
                </a:cubicBezTo>
                <a:cubicBezTo>
                  <a:pt x="4562665" y="969"/>
                  <a:pt x="4448273" y="4915"/>
                  <a:pt x="4328160" y="13716"/>
                </a:cubicBezTo>
                <a:cubicBezTo>
                  <a:pt x="4208047" y="22517"/>
                  <a:pt x="3760936" y="17995"/>
                  <a:pt x="3597783" y="13716"/>
                </a:cubicBezTo>
                <a:cubicBezTo>
                  <a:pt x="3434630" y="9437"/>
                  <a:pt x="3299718" y="28641"/>
                  <a:pt x="3029712" y="13716"/>
                </a:cubicBezTo>
                <a:cubicBezTo>
                  <a:pt x="2759706" y="-1209"/>
                  <a:pt x="2640159" y="22822"/>
                  <a:pt x="2299335" y="13716"/>
                </a:cubicBezTo>
                <a:cubicBezTo>
                  <a:pt x="1958511" y="4610"/>
                  <a:pt x="1801186" y="24413"/>
                  <a:pt x="1514856" y="13716"/>
                </a:cubicBezTo>
                <a:cubicBezTo>
                  <a:pt x="1228526" y="3019"/>
                  <a:pt x="1063509" y="-9877"/>
                  <a:pt x="892683" y="13716"/>
                </a:cubicBezTo>
                <a:cubicBezTo>
                  <a:pt x="721857" y="37309"/>
                  <a:pt x="186945" y="-25469"/>
                  <a:pt x="0" y="13716"/>
                </a:cubicBezTo>
                <a:cubicBezTo>
                  <a:pt x="-342" y="9537"/>
                  <a:pt x="-97" y="6817"/>
                  <a:pt x="0" y="0"/>
                </a:cubicBezTo>
                <a:close/>
              </a:path>
              <a:path w="5410200" h="13716"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10660" y="2787"/>
                  <a:pt x="5410166" y="9748"/>
                  <a:pt x="5410200" y="13716"/>
                </a:cubicBezTo>
                <a:cubicBezTo>
                  <a:pt x="5163327" y="36922"/>
                  <a:pt x="5008749" y="6121"/>
                  <a:pt x="4842129" y="13716"/>
                </a:cubicBezTo>
                <a:cubicBezTo>
                  <a:pt x="4675509" y="21311"/>
                  <a:pt x="4433401" y="-5187"/>
                  <a:pt x="4165854" y="13716"/>
                </a:cubicBezTo>
                <a:cubicBezTo>
                  <a:pt x="3898308" y="32619"/>
                  <a:pt x="3809032" y="-13282"/>
                  <a:pt x="3543681" y="13716"/>
                </a:cubicBezTo>
                <a:cubicBezTo>
                  <a:pt x="3278330" y="40714"/>
                  <a:pt x="3073876" y="-20489"/>
                  <a:pt x="2759202" y="13716"/>
                </a:cubicBezTo>
                <a:cubicBezTo>
                  <a:pt x="2444528" y="47921"/>
                  <a:pt x="2204144" y="-1200"/>
                  <a:pt x="1974723" y="13716"/>
                </a:cubicBezTo>
                <a:cubicBezTo>
                  <a:pt x="1745302" y="28632"/>
                  <a:pt x="1602335" y="26918"/>
                  <a:pt x="1406652" y="13716"/>
                </a:cubicBezTo>
                <a:cubicBezTo>
                  <a:pt x="1210969" y="514"/>
                  <a:pt x="923948" y="-1411"/>
                  <a:pt x="730377" y="13716"/>
                </a:cubicBezTo>
                <a:cubicBezTo>
                  <a:pt x="536806" y="28843"/>
                  <a:pt x="336496" y="-4713"/>
                  <a:pt x="0" y="13716"/>
                </a:cubicBezTo>
                <a:cubicBezTo>
                  <a:pt x="-535" y="9547"/>
                  <a:pt x="488" y="451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01744D04-52F5-2A8E-E6D2-19EC148DCC0C}"/>
              </a:ext>
            </a:extLst>
          </p:cNvPr>
          <p:cNvGraphicFramePr>
            <a:graphicFrameLocks noGrp="1"/>
          </p:cNvGraphicFramePr>
          <p:nvPr>
            <p:ph idx="1"/>
            <p:extLst>
              <p:ext uri="{D42A27DB-BD31-4B8C-83A1-F6EECF244321}">
                <p14:modId xmlns:p14="http://schemas.microsoft.com/office/powerpoint/2010/main" val="1721797680"/>
              </p:ext>
            </p:extLst>
          </p:nvPr>
        </p:nvGraphicFramePr>
        <p:xfrm>
          <a:off x="3486013" y="640822"/>
          <a:ext cx="5175384"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6250" y="640823"/>
            <a:ext cx="2563994" cy="5583148"/>
          </a:xfrm>
        </p:spPr>
        <p:txBody>
          <a:bodyPr anchor="ctr">
            <a:normAutofit/>
          </a:bodyPr>
          <a:lstStyle/>
          <a:p>
            <a:r>
              <a:rPr lang="en-US" sz="4000"/>
              <a:t>Audio-Only Flexibilities</a:t>
            </a:r>
          </a:p>
        </p:txBody>
      </p:sp>
      <p:sp>
        <p:nvSpPr>
          <p:cNvPr id="23"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44313" y="3465005"/>
            <a:ext cx="5410200" cy="13716"/>
          </a:xfrm>
          <a:custGeom>
            <a:avLst/>
            <a:gdLst>
              <a:gd name="connsiteX0" fmla="*/ 0 w 5410200"/>
              <a:gd name="connsiteY0" fmla="*/ 0 h 13716"/>
              <a:gd name="connsiteX1" fmla="*/ 568071 w 5410200"/>
              <a:gd name="connsiteY1" fmla="*/ 0 h 13716"/>
              <a:gd name="connsiteX2" fmla="*/ 1298448 w 5410200"/>
              <a:gd name="connsiteY2" fmla="*/ 0 h 13716"/>
              <a:gd name="connsiteX3" fmla="*/ 1920621 w 5410200"/>
              <a:gd name="connsiteY3" fmla="*/ 0 h 13716"/>
              <a:gd name="connsiteX4" fmla="*/ 2488692 w 5410200"/>
              <a:gd name="connsiteY4" fmla="*/ 0 h 13716"/>
              <a:gd name="connsiteX5" fmla="*/ 3219069 w 5410200"/>
              <a:gd name="connsiteY5" fmla="*/ 0 h 13716"/>
              <a:gd name="connsiteX6" fmla="*/ 3895344 w 5410200"/>
              <a:gd name="connsiteY6" fmla="*/ 0 h 13716"/>
              <a:gd name="connsiteX7" fmla="*/ 4571619 w 5410200"/>
              <a:gd name="connsiteY7" fmla="*/ 0 h 13716"/>
              <a:gd name="connsiteX8" fmla="*/ 5410200 w 5410200"/>
              <a:gd name="connsiteY8" fmla="*/ 0 h 13716"/>
              <a:gd name="connsiteX9" fmla="*/ 5410200 w 5410200"/>
              <a:gd name="connsiteY9" fmla="*/ 13716 h 13716"/>
              <a:gd name="connsiteX10" fmla="*/ 4842129 w 5410200"/>
              <a:gd name="connsiteY10" fmla="*/ 13716 h 13716"/>
              <a:gd name="connsiteX11" fmla="*/ 4328160 w 5410200"/>
              <a:gd name="connsiteY11" fmla="*/ 13716 h 13716"/>
              <a:gd name="connsiteX12" fmla="*/ 3597783 w 5410200"/>
              <a:gd name="connsiteY12" fmla="*/ 13716 h 13716"/>
              <a:gd name="connsiteX13" fmla="*/ 3029712 w 5410200"/>
              <a:gd name="connsiteY13" fmla="*/ 13716 h 13716"/>
              <a:gd name="connsiteX14" fmla="*/ 2299335 w 5410200"/>
              <a:gd name="connsiteY14" fmla="*/ 13716 h 13716"/>
              <a:gd name="connsiteX15" fmla="*/ 1514856 w 5410200"/>
              <a:gd name="connsiteY15" fmla="*/ 13716 h 13716"/>
              <a:gd name="connsiteX16" fmla="*/ 892683 w 5410200"/>
              <a:gd name="connsiteY16" fmla="*/ 13716 h 13716"/>
              <a:gd name="connsiteX17" fmla="*/ 0 w 5410200"/>
              <a:gd name="connsiteY17" fmla="*/ 13716 h 13716"/>
              <a:gd name="connsiteX18" fmla="*/ 0 w 5410200"/>
              <a:gd name="connsiteY18"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3716"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09587" y="2854"/>
                  <a:pt x="5409791" y="9451"/>
                  <a:pt x="5410200" y="13716"/>
                </a:cubicBezTo>
                <a:cubicBezTo>
                  <a:pt x="5139060" y="2179"/>
                  <a:pt x="5121593" y="26463"/>
                  <a:pt x="4842129" y="13716"/>
                </a:cubicBezTo>
                <a:cubicBezTo>
                  <a:pt x="4562665" y="969"/>
                  <a:pt x="4448273" y="4915"/>
                  <a:pt x="4328160" y="13716"/>
                </a:cubicBezTo>
                <a:cubicBezTo>
                  <a:pt x="4208047" y="22517"/>
                  <a:pt x="3760936" y="17995"/>
                  <a:pt x="3597783" y="13716"/>
                </a:cubicBezTo>
                <a:cubicBezTo>
                  <a:pt x="3434630" y="9437"/>
                  <a:pt x="3299718" y="28641"/>
                  <a:pt x="3029712" y="13716"/>
                </a:cubicBezTo>
                <a:cubicBezTo>
                  <a:pt x="2759706" y="-1209"/>
                  <a:pt x="2640159" y="22822"/>
                  <a:pt x="2299335" y="13716"/>
                </a:cubicBezTo>
                <a:cubicBezTo>
                  <a:pt x="1958511" y="4610"/>
                  <a:pt x="1801186" y="24413"/>
                  <a:pt x="1514856" y="13716"/>
                </a:cubicBezTo>
                <a:cubicBezTo>
                  <a:pt x="1228526" y="3019"/>
                  <a:pt x="1063509" y="-9877"/>
                  <a:pt x="892683" y="13716"/>
                </a:cubicBezTo>
                <a:cubicBezTo>
                  <a:pt x="721857" y="37309"/>
                  <a:pt x="186945" y="-25469"/>
                  <a:pt x="0" y="13716"/>
                </a:cubicBezTo>
                <a:cubicBezTo>
                  <a:pt x="-342" y="9537"/>
                  <a:pt x="-97" y="6817"/>
                  <a:pt x="0" y="0"/>
                </a:cubicBezTo>
                <a:close/>
              </a:path>
              <a:path w="5410200" h="13716"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10660" y="2787"/>
                  <a:pt x="5410166" y="9748"/>
                  <a:pt x="5410200" y="13716"/>
                </a:cubicBezTo>
                <a:cubicBezTo>
                  <a:pt x="5163327" y="36922"/>
                  <a:pt x="5008749" y="6121"/>
                  <a:pt x="4842129" y="13716"/>
                </a:cubicBezTo>
                <a:cubicBezTo>
                  <a:pt x="4675509" y="21311"/>
                  <a:pt x="4433401" y="-5187"/>
                  <a:pt x="4165854" y="13716"/>
                </a:cubicBezTo>
                <a:cubicBezTo>
                  <a:pt x="3898308" y="32619"/>
                  <a:pt x="3809032" y="-13282"/>
                  <a:pt x="3543681" y="13716"/>
                </a:cubicBezTo>
                <a:cubicBezTo>
                  <a:pt x="3278330" y="40714"/>
                  <a:pt x="3073876" y="-20489"/>
                  <a:pt x="2759202" y="13716"/>
                </a:cubicBezTo>
                <a:cubicBezTo>
                  <a:pt x="2444528" y="47921"/>
                  <a:pt x="2204144" y="-1200"/>
                  <a:pt x="1974723" y="13716"/>
                </a:cubicBezTo>
                <a:cubicBezTo>
                  <a:pt x="1745302" y="28632"/>
                  <a:pt x="1602335" y="26918"/>
                  <a:pt x="1406652" y="13716"/>
                </a:cubicBezTo>
                <a:cubicBezTo>
                  <a:pt x="1210969" y="514"/>
                  <a:pt x="923948" y="-1411"/>
                  <a:pt x="730377" y="13716"/>
                </a:cubicBezTo>
                <a:cubicBezTo>
                  <a:pt x="536806" y="28843"/>
                  <a:pt x="336496" y="-4713"/>
                  <a:pt x="0" y="13716"/>
                </a:cubicBezTo>
                <a:cubicBezTo>
                  <a:pt x="-535" y="9547"/>
                  <a:pt x="488" y="451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187D183E-3D88-F67C-BA71-229AF770717A}"/>
              </a:ext>
            </a:extLst>
          </p:cNvPr>
          <p:cNvGraphicFramePr>
            <a:graphicFrameLocks noGrp="1"/>
          </p:cNvGraphicFramePr>
          <p:nvPr>
            <p:ph idx="1"/>
            <p:extLst>
              <p:ext uri="{D42A27DB-BD31-4B8C-83A1-F6EECF244321}">
                <p14:modId xmlns:p14="http://schemas.microsoft.com/office/powerpoint/2010/main" val="1206605481"/>
              </p:ext>
            </p:extLst>
          </p:nvPr>
        </p:nvGraphicFramePr>
        <p:xfrm>
          <a:off x="3486013" y="640822"/>
          <a:ext cx="5175384"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557188"/>
            <a:ext cx="7886700" cy="1133499"/>
          </a:xfrm>
        </p:spPr>
        <p:txBody>
          <a:bodyPr>
            <a:normAutofit/>
          </a:bodyPr>
          <a:lstStyle/>
          <a:p>
            <a:r>
              <a:rPr lang="en-US" sz="4200"/>
              <a:t>Originating Site &amp; Geographic Rules</a:t>
            </a:r>
          </a:p>
        </p:txBody>
      </p:sp>
      <p:graphicFrame>
        <p:nvGraphicFramePr>
          <p:cNvPr id="5" name="Content Placeholder 2">
            <a:extLst>
              <a:ext uri="{FF2B5EF4-FFF2-40B4-BE49-F238E27FC236}">
                <a16:creationId xmlns:a16="http://schemas.microsoft.com/office/drawing/2014/main" id="{E4C21CB6-9B6B-691B-2C1A-B5B74D0BD169}"/>
              </a:ext>
            </a:extLst>
          </p:cNvPr>
          <p:cNvGraphicFramePr>
            <a:graphicFrameLocks noGrp="1"/>
          </p:cNvGraphicFramePr>
          <p:nvPr>
            <p:ph idx="1"/>
            <p:extLst>
              <p:ext uri="{D42A27DB-BD31-4B8C-83A1-F6EECF244321}">
                <p14:modId xmlns:p14="http://schemas.microsoft.com/office/powerpoint/2010/main" val="3735267775"/>
              </p:ext>
            </p:extLst>
          </p:nvPr>
        </p:nvGraphicFramePr>
        <p:xfrm>
          <a:off x="628650" y="1828800"/>
          <a:ext cx="78867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EA4F95BF99EF2409295F23F141A5105" ma:contentTypeVersion="18" ma:contentTypeDescription="Create a new document." ma:contentTypeScope="" ma:versionID="5974dd17698185aa3ff543d234745345">
  <xsd:schema xmlns:xsd="http://www.w3.org/2001/XMLSchema" xmlns:xs="http://www.w3.org/2001/XMLSchema" xmlns:p="http://schemas.microsoft.com/office/2006/metadata/properties" xmlns:ns2="35463c06-b69c-4029-95e5-a3aa4fc601cd" xmlns:ns3="d58d1ef0-11e9-4eef-97a7-96e77fb32f17" targetNamespace="http://schemas.microsoft.com/office/2006/metadata/properties" ma:root="true" ma:fieldsID="8d4230b082a6939dca6f806b9270f6b8" ns2:_="" ns3:_="">
    <xsd:import namespace="35463c06-b69c-4029-95e5-a3aa4fc601cd"/>
    <xsd:import namespace="d58d1ef0-11e9-4eef-97a7-96e77fb32f17"/>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463c06-b69c-4029-95e5-a3aa4fc601c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595f380-b6e0-495a-955f-128be0c4b97c}" ma:internalName="TaxCatchAll" ma:showField="CatchAllData" ma:web="35463c06-b69c-4029-95e5-a3aa4fc601c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58d1ef0-11e9-4eef-97a7-96e77fb32f17"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9c650ed-6de9-4464-9db8-aeb2218dfff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5463c06-b69c-4029-95e5-a3aa4fc601cd" xsi:nil="true"/>
    <lcf76f155ced4ddcb4097134ff3c332f xmlns="d58d1ef0-11e9-4eef-97a7-96e77fb32f1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603B42D-E5DF-4674-88BF-EF6E7F50B2D1}"/>
</file>

<file path=customXml/itemProps2.xml><?xml version="1.0" encoding="utf-8"?>
<ds:datastoreItem xmlns:ds="http://schemas.openxmlformats.org/officeDocument/2006/customXml" ds:itemID="{DB71E9CE-4F22-4891-936F-E43D87BB0BA7}"/>
</file>

<file path=customXml/itemProps3.xml><?xml version="1.0" encoding="utf-8"?>
<ds:datastoreItem xmlns:ds="http://schemas.openxmlformats.org/officeDocument/2006/customXml" ds:itemID="{2F254430-BA00-411E-B5B0-F9A579929D3E}"/>
</file>

<file path=docProps/app.xml><?xml version="1.0" encoding="utf-8"?>
<Properties xmlns="http://schemas.openxmlformats.org/officeDocument/2006/extended-properties" xmlns:vt="http://schemas.openxmlformats.org/officeDocument/2006/docPropsVTypes">
  <TotalTime>67</TotalTime>
  <Words>1374</Words>
  <Application>Microsoft Office PowerPoint</Application>
  <PresentationFormat>On-screen Show (4:3)</PresentationFormat>
  <Paragraphs>101</Paragraphs>
  <Slides>12</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Arial</vt:lpstr>
      <vt:lpstr>Calibri</vt:lpstr>
      <vt:lpstr>Office Theme</vt:lpstr>
      <vt:lpstr>2026 PFS Telehealth Changes</vt:lpstr>
      <vt:lpstr>Overview</vt:lpstr>
      <vt:lpstr>Simplified Telehealth Services List</vt:lpstr>
      <vt:lpstr>Key New/Proposed CPT &amp; RPM Codes – Telehealth / RPM / RTM</vt:lpstr>
      <vt:lpstr>Frequency Limit Removals</vt:lpstr>
      <vt:lpstr>Direct Supervision via Telecommunication</vt:lpstr>
      <vt:lpstr>FQHC/RHC Telehealth Extensions</vt:lpstr>
      <vt:lpstr>Audio-Only Flexibilities</vt:lpstr>
      <vt:lpstr>Originating Site &amp; Geographic Rules</vt:lpstr>
      <vt:lpstr>Digital Health &amp; Behavioral Expansion</vt:lpstr>
      <vt:lpstr>Action Steps</vt:lpstr>
      <vt:lpstr>Bottom Line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Christina Quinlan</dc:creator>
  <cp:keywords/>
  <dc:description>generated using python-pptx</dc:description>
  <cp:lastModifiedBy>Danielle Louder</cp:lastModifiedBy>
  <cp:revision>11</cp:revision>
  <dcterms:created xsi:type="dcterms:W3CDTF">2013-01-27T09:14:16Z</dcterms:created>
  <dcterms:modified xsi:type="dcterms:W3CDTF">2025-11-06T15:24:08Z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0x0101003EA4F95BF99EF2409295F23F141A5105</vt:lpwstr>
  </property>
</Properties>
</file>